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9"/>
  </p:notesMasterIdLst>
  <p:handoutMasterIdLst>
    <p:handoutMasterId r:id="rId30"/>
  </p:handoutMasterIdLst>
  <p:sldIdLst>
    <p:sldId id="291" r:id="rId2"/>
    <p:sldId id="293" r:id="rId3"/>
    <p:sldId id="294" r:id="rId4"/>
    <p:sldId id="295" r:id="rId5"/>
    <p:sldId id="296" r:id="rId6"/>
    <p:sldId id="297" r:id="rId7"/>
    <p:sldId id="298" r:id="rId8"/>
    <p:sldId id="319" r:id="rId9"/>
    <p:sldId id="318"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20" r:id="rId26"/>
    <p:sldId id="321" r:id="rId27"/>
    <p:sldId id="316" r:id="rId28"/>
  </p:sldIdLst>
  <p:sldSz cx="9144000" cy="6858000" type="screen4x3"/>
  <p:notesSz cx="6934200" cy="9220200"/>
  <p:defaultTextStyle>
    <a:defPPr>
      <a:defRPr lang="en-US"/>
    </a:defPPr>
    <a:lvl1pPr algn="l" rtl="0" fontAlgn="base">
      <a:spcBef>
        <a:spcPct val="0"/>
      </a:spcBef>
      <a:spcAft>
        <a:spcPct val="0"/>
      </a:spcAft>
      <a:defRPr sz="2400" b="1" kern="1200">
        <a:solidFill>
          <a:schemeClr val="tx1"/>
        </a:solidFill>
        <a:latin typeface="Times New Roman" pitchFamily="18" charset="0"/>
        <a:ea typeface="+mn-ea"/>
        <a:cs typeface="+mn-cs"/>
      </a:defRPr>
    </a:lvl1pPr>
    <a:lvl2pPr marL="457200" algn="l" rtl="0" fontAlgn="base">
      <a:spcBef>
        <a:spcPct val="0"/>
      </a:spcBef>
      <a:spcAft>
        <a:spcPct val="0"/>
      </a:spcAft>
      <a:defRPr sz="2400" b="1" kern="1200">
        <a:solidFill>
          <a:schemeClr val="tx1"/>
        </a:solidFill>
        <a:latin typeface="Times New Roman" pitchFamily="18" charset="0"/>
        <a:ea typeface="+mn-ea"/>
        <a:cs typeface="+mn-cs"/>
      </a:defRPr>
    </a:lvl2pPr>
    <a:lvl3pPr marL="914400" algn="l" rtl="0" fontAlgn="base">
      <a:spcBef>
        <a:spcPct val="0"/>
      </a:spcBef>
      <a:spcAft>
        <a:spcPct val="0"/>
      </a:spcAft>
      <a:defRPr sz="2400" b="1" kern="1200">
        <a:solidFill>
          <a:schemeClr val="tx1"/>
        </a:solidFill>
        <a:latin typeface="Times New Roman" pitchFamily="18" charset="0"/>
        <a:ea typeface="+mn-ea"/>
        <a:cs typeface="+mn-cs"/>
      </a:defRPr>
    </a:lvl3pPr>
    <a:lvl4pPr marL="1371600" algn="l" rtl="0" fontAlgn="base">
      <a:spcBef>
        <a:spcPct val="0"/>
      </a:spcBef>
      <a:spcAft>
        <a:spcPct val="0"/>
      </a:spcAft>
      <a:defRPr sz="2400" b="1" kern="1200">
        <a:solidFill>
          <a:schemeClr val="tx1"/>
        </a:solidFill>
        <a:latin typeface="Times New Roman" pitchFamily="18" charset="0"/>
        <a:ea typeface="+mn-ea"/>
        <a:cs typeface="+mn-cs"/>
      </a:defRPr>
    </a:lvl4pPr>
    <a:lvl5pPr marL="1828800" algn="l" rtl="0" fontAlgn="base">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DF049582-A0E2-C549-A293-39AD272086A1}">
          <p14:sldIdLst>
            <p14:sldId id="291"/>
            <p14:sldId id="293"/>
            <p14:sldId id="294"/>
            <p14:sldId id="295"/>
            <p14:sldId id="296"/>
            <p14:sldId id="297"/>
            <p14:sldId id="298"/>
            <p14:sldId id="319"/>
            <p14:sldId id="318"/>
            <p14:sldId id="301"/>
            <p14:sldId id="302"/>
            <p14:sldId id="303"/>
            <p14:sldId id="304"/>
            <p14:sldId id="305"/>
            <p14:sldId id="306"/>
            <p14:sldId id="307"/>
            <p14:sldId id="308"/>
            <p14:sldId id="309"/>
            <p14:sldId id="310"/>
            <p14:sldId id="311"/>
            <p14:sldId id="312"/>
            <p14:sldId id="313"/>
            <p14:sldId id="314"/>
            <p14:sldId id="315"/>
            <p14:sldId id="320"/>
            <p14:sldId id="321"/>
            <p14:sldId id="3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56"/>
    <p:restoredTop sz="86395"/>
  </p:normalViewPr>
  <p:slideViewPr>
    <p:cSldViewPr>
      <p:cViewPr varScale="1">
        <p:scale>
          <a:sx n="110" d="100"/>
          <a:sy n="110" d="100"/>
        </p:scale>
        <p:origin x="2064" y="16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131" d="100"/>
          <a:sy n="131" d="100"/>
        </p:scale>
        <p:origin x="266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05121" cy="460400"/>
          </a:xfrm>
          <a:prstGeom prst="rect">
            <a:avLst/>
          </a:prstGeom>
        </p:spPr>
        <p:txBody>
          <a:bodyPr vert="horz" lIns="87316" tIns="43658" rIns="87316" bIns="43658" rtlCol="0"/>
          <a:lstStyle>
            <a:lvl1pPr algn="l">
              <a:defRPr sz="1100"/>
            </a:lvl1pPr>
          </a:lstStyle>
          <a:p>
            <a:endParaRPr lang="en-US"/>
          </a:p>
        </p:txBody>
      </p:sp>
      <p:sp>
        <p:nvSpPr>
          <p:cNvPr id="3" name="Date Placeholder 2"/>
          <p:cNvSpPr>
            <a:spLocks noGrp="1"/>
          </p:cNvSpPr>
          <p:nvPr>
            <p:ph type="dt" sz="quarter" idx="1"/>
          </p:nvPr>
        </p:nvSpPr>
        <p:spPr>
          <a:xfrm>
            <a:off x="3927574" y="1"/>
            <a:ext cx="3005121" cy="460400"/>
          </a:xfrm>
          <a:prstGeom prst="rect">
            <a:avLst/>
          </a:prstGeom>
        </p:spPr>
        <p:txBody>
          <a:bodyPr vert="horz" lIns="87316" tIns="43658" rIns="87316" bIns="43658" rtlCol="0"/>
          <a:lstStyle>
            <a:lvl1pPr algn="r">
              <a:defRPr sz="1100"/>
            </a:lvl1pPr>
          </a:lstStyle>
          <a:p>
            <a:fld id="{82884B81-6372-4314-A9FF-3FEEA5BA7FD8}" type="datetimeFigureOut">
              <a:rPr lang="en-US" smtClean="0"/>
              <a:t>4/30/23</a:t>
            </a:fld>
            <a:endParaRPr lang="en-US"/>
          </a:p>
        </p:txBody>
      </p:sp>
      <p:sp>
        <p:nvSpPr>
          <p:cNvPr id="4" name="Footer Placeholder 3"/>
          <p:cNvSpPr>
            <a:spLocks noGrp="1"/>
          </p:cNvSpPr>
          <p:nvPr>
            <p:ph type="ftr" sz="quarter" idx="2"/>
          </p:nvPr>
        </p:nvSpPr>
        <p:spPr>
          <a:xfrm>
            <a:off x="0" y="8758276"/>
            <a:ext cx="3005121" cy="460400"/>
          </a:xfrm>
          <a:prstGeom prst="rect">
            <a:avLst/>
          </a:prstGeom>
        </p:spPr>
        <p:txBody>
          <a:bodyPr vert="horz" lIns="87316" tIns="43658" rIns="87316" bIns="43658" rtlCol="0" anchor="b"/>
          <a:lstStyle>
            <a:lvl1pPr algn="l">
              <a:defRPr sz="1100"/>
            </a:lvl1pPr>
          </a:lstStyle>
          <a:p>
            <a:endParaRPr lang="en-US"/>
          </a:p>
        </p:txBody>
      </p:sp>
      <p:sp>
        <p:nvSpPr>
          <p:cNvPr id="5" name="Slide Number Placeholder 4"/>
          <p:cNvSpPr>
            <a:spLocks noGrp="1"/>
          </p:cNvSpPr>
          <p:nvPr>
            <p:ph type="sldNum" sz="quarter" idx="3"/>
          </p:nvPr>
        </p:nvSpPr>
        <p:spPr>
          <a:xfrm>
            <a:off x="3927574" y="8758276"/>
            <a:ext cx="3005121" cy="460400"/>
          </a:xfrm>
          <a:prstGeom prst="rect">
            <a:avLst/>
          </a:prstGeom>
        </p:spPr>
        <p:txBody>
          <a:bodyPr vert="horz" lIns="87316" tIns="43658" rIns="87316" bIns="43658" rtlCol="0" anchor="b"/>
          <a:lstStyle>
            <a:lvl1pPr algn="r">
              <a:defRPr sz="1100"/>
            </a:lvl1pPr>
          </a:lstStyle>
          <a:p>
            <a:fld id="{5FBCB171-D845-4996-B264-125C6B72D084}" type="slidenum">
              <a:rPr lang="en-US" smtClean="0"/>
              <a:t>‹#›</a:t>
            </a:fld>
            <a:endParaRPr lang="en-US"/>
          </a:p>
        </p:txBody>
      </p:sp>
    </p:spTree>
    <p:extLst>
      <p:ext uri="{BB962C8B-B14F-4D97-AF65-F5344CB8AC3E}">
        <p14:creationId xmlns:p14="http://schemas.microsoft.com/office/powerpoint/2010/main" val="7878281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04820" cy="46101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defRPr sz="1200" b="0">
                <a:latin typeface="Arial" pitchFamily="34" charset="0"/>
              </a:defRPr>
            </a:lvl1pPr>
          </a:lstStyle>
          <a:p>
            <a:endParaRPr lang="en-US"/>
          </a:p>
        </p:txBody>
      </p:sp>
      <p:sp>
        <p:nvSpPr>
          <p:cNvPr id="3075" name="Rectangle 3"/>
          <p:cNvSpPr>
            <a:spLocks noGrp="1" noChangeArrowheads="1"/>
          </p:cNvSpPr>
          <p:nvPr>
            <p:ph type="dt" idx="1"/>
          </p:nvPr>
        </p:nvSpPr>
        <p:spPr bwMode="auto">
          <a:xfrm>
            <a:off x="3927775" y="0"/>
            <a:ext cx="3004820" cy="46101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a:defRPr sz="1200" b="0">
                <a:latin typeface="Arial" pitchFamily="34" charset="0"/>
              </a:defRPr>
            </a:lvl1pPr>
          </a:lstStyle>
          <a:p>
            <a:endParaRPr lang="en-US"/>
          </a:p>
        </p:txBody>
      </p:sp>
      <p:sp>
        <p:nvSpPr>
          <p:cNvPr id="3076" name="Rectangle 4"/>
          <p:cNvSpPr>
            <a:spLocks noGrp="1" noRot="1" noChangeAspect="1" noChangeArrowheads="1" noTextEdit="1"/>
          </p:cNvSpPr>
          <p:nvPr>
            <p:ph type="sldImg" idx="2"/>
          </p:nvPr>
        </p:nvSpPr>
        <p:spPr bwMode="auto">
          <a:xfrm>
            <a:off x="1162050" y="692150"/>
            <a:ext cx="4610100" cy="3457575"/>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693420" y="4379595"/>
            <a:ext cx="5547360" cy="414909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8757590"/>
            <a:ext cx="3004820" cy="461010"/>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defRPr sz="1200" b="0">
                <a:latin typeface="Arial" pitchFamily="34" charset="0"/>
              </a:defRPr>
            </a:lvl1pPr>
          </a:lstStyle>
          <a:p>
            <a:endParaRPr lang="en-US"/>
          </a:p>
        </p:txBody>
      </p:sp>
      <p:sp>
        <p:nvSpPr>
          <p:cNvPr id="3079" name="Rectangle 7"/>
          <p:cNvSpPr>
            <a:spLocks noGrp="1" noChangeArrowheads="1"/>
          </p:cNvSpPr>
          <p:nvPr>
            <p:ph type="sldNum" sz="quarter" idx="5"/>
          </p:nvPr>
        </p:nvSpPr>
        <p:spPr bwMode="auto">
          <a:xfrm>
            <a:off x="3927775" y="8757590"/>
            <a:ext cx="3004820" cy="461010"/>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a:defRPr sz="1200" b="0">
                <a:latin typeface="Arial" pitchFamily="34" charset="0"/>
              </a:defRPr>
            </a:lvl1pPr>
          </a:lstStyle>
          <a:p>
            <a:fld id="{C142CCA2-2949-4325-A78A-A7C3B63D73CE}" type="slidenum">
              <a:rPr lang="en-US"/>
              <a:pPr/>
              <a:t>‹#›</a:t>
            </a:fld>
            <a:endParaRPr lang="en-US"/>
          </a:p>
        </p:txBody>
      </p:sp>
    </p:spTree>
    <p:extLst>
      <p:ext uri="{BB962C8B-B14F-4D97-AF65-F5344CB8AC3E}">
        <p14:creationId xmlns:p14="http://schemas.microsoft.com/office/powerpoint/2010/main" val="673582871"/>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C47610-A579-4DD1-AA62-8EA40B23FA17}" type="slidenum">
              <a:rPr lang="en-US"/>
              <a:pPr/>
              <a:t>1</a:t>
            </a:fld>
            <a:endParaRPr lang="en-US"/>
          </a:p>
        </p:txBody>
      </p:sp>
      <p:sp>
        <p:nvSpPr>
          <p:cNvPr id="4098" name="Rectangle 2"/>
          <p:cNvSpPr>
            <a:spLocks noGrp="1" noRot="1" noChangeAspect="1" noChangeArrowheads="1" noTextEdit="1"/>
          </p:cNvSpPr>
          <p:nvPr>
            <p:ph type="sldImg"/>
          </p:nvPr>
        </p:nvSpPr>
        <p:spPr>
          <a:ln/>
        </p:spPr>
      </p:sp>
      <p:sp>
        <p:nvSpPr>
          <p:cNvPr id="40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09418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142CCA2-2949-4325-A78A-A7C3B63D73CE}" type="slidenum">
              <a:rPr lang="en-US" smtClean="0"/>
              <a:pPr/>
              <a:t>5</a:t>
            </a:fld>
            <a:endParaRPr lang="en-US"/>
          </a:p>
        </p:txBody>
      </p:sp>
    </p:spTree>
    <p:extLst>
      <p:ext uri="{BB962C8B-B14F-4D97-AF65-F5344CB8AC3E}">
        <p14:creationId xmlns:p14="http://schemas.microsoft.com/office/powerpoint/2010/main" val="100722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The ratings are based on the number of skilled engineers world-wide, courses and third party vendors. Popular search engines such as Google, Bing, Yahoo!, Wikipedia, Amazon, YouTube and Baidu are used to calculate the ratings. It is important to note that the TIOBE index is not about the </a:t>
            </a:r>
            <a:r>
              <a:rPr lang="en-US" sz="1200" b="0" i="1" kern="1200" dirty="0">
                <a:solidFill>
                  <a:schemeClr val="tx1"/>
                </a:solidFill>
                <a:effectLst/>
                <a:latin typeface="Arial" pitchFamily="34" charset="0"/>
                <a:ea typeface="+mn-ea"/>
                <a:cs typeface="+mn-cs"/>
              </a:rPr>
              <a:t>best</a:t>
            </a:r>
            <a:r>
              <a:rPr lang="en-US" sz="1200" b="0" i="0" kern="1200" dirty="0">
                <a:solidFill>
                  <a:schemeClr val="tx1"/>
                </a:solidFill>
                <a:effectLst/>
                <a:latin typeface="Arial" pitchFamily="34" charset="0"/>
                <a:ea typeface="+mn-ea"/>
                <a:cs typeface="+mn-cs"/>
              </a:rPr>
              <a:t> programming language or the language in which </a:t>
            </a:r>
            <a:r>
              <a:rPr lang="en-US" sz="1200" b="0" i="1" kern="1200" dirty="0">
                <a:solidFill>
                  <a:schemeClr val="tx1"/>
                </a:solidFill>
                <a:effectLst/>
                <a:latin typeface="Arial" pitchFamily="34" charset="0"/>
                <a:ea typeface="+mn-ea"/>
                <a:cs typeface="+mn-cs"/>
              </a:rPr>
              <a:t>most lines of code</a:t>
            </a:r>
            <a:r>
              <a:rPr lang="en-US" sz="1200" b="0" i="0" kern="1200" dirty="0">
                <a:solidFill>
                  <a:schemeClr val="tx1"/>
                </a:solidFill>
                <a:effectLst/>
                <a:latin typeface="Arial" pitchFamily="34" charset="0"/>
                <a:ea typeface="+mn-ea"/>
                <a:cs typeface="+mn-cs"/>
              </a:rPr>
              <a:t> have been written.</a:t>
            </a:r>
            <a:endParaRPr lang="en-US" dirty="0"/>
          </a:p>
        </p:txBody>
      </p:sp>
      <p:sp>
        <p:nvSpPr>
          <p:cNvPr id="4" name="Slide Number Placeholder 3"/>
          <p:cNvSpPr>
            <a:spLocks noGrp="1"/>
          </p:cNvSpPr>
          <p:nvPr>
            <p:ph type="sldNum" sz="quarter" idx="10"/>
          </p:nvPr>
        </p:nvSpPr>
        <p:spPr/>
        <p:txBody>
          <a:bodyPr/>
          <a:lstStyle/>
          <a:p>
            <a:fld id="{C142CCA2-2949-4325-A78A-A7C3B63D73CE}" type="slidenum">
              <a:rPr lang="en-US" smtClean="0"/>
              <a:pPr/>
              <a:t>25</a:t>
            </a:fld>
            <a:endParaRPr lang="en-US"/>
          </a:p>
        </p:txBody>
      </p:sp>
    </p:spTree>
    <p:extLst>
      <p:ext uri="{BB962C8B-B14F-4D97-AF65-F5344CB8AC3E}">
        <p14:creationId xmlns:p14="http://schemas.microsoft.com/office/powerpoint/2010/main" val="1575536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stack</a:t>
            </a:r>
            <a:r>
              <a:rPr lang="en-US" baseline="0" dirty="0"/>
              <a:t> overflow most popular programming languages by a survey</a:t>
            </a:r>
            <a:endParaRPr lang="en-US" dirty="0"/>
          </a:p>
        </p:txBody>
      </p:sp>
      <p:sp>
        <p:nvSpPr>
          <p:cNvPr id="4" name="Slide Number Placeholder 3"/>
          <p:cNvSpPr>
            <a:spLocks noGrp="1"/>
          </p:cNvSpPr>
          <p:nvPr>
            <p:ph type="sldNum" sz="quarter" idx="10"/>
          </p:nvPr>
        </p:nvSpPr>
        <p:spPr/>
        <p:txBody>
          <a:bodyPr/>
          <a:lstStyle/>
          <a:p>
            <a:fld id="{C142CCA2-2949-4325-A78A-A7C3B63D73CE}" type="slidenum">
              <a:rPr lang="en-US" smtClean="0"/>
              <a:pPr/>
              <a:t>26</a:t>
            </a:fld>
            <a:endParaRPr lang="en-US"/>
          </a:p>
        </p:txBody>
      </p:sp>
    </p:spTree>
    <p:extLst>
      <p:ext uri="{BB962C8B-B14F-4D97-AF65-F5344CB8AC3E}">
        <p14:creationId xmlns:p14="http://schemas.microsoft.com/office/powerpoint/2010/main" val="760980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7171"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a:t>Spring 2013</a:t>
            </a:r>
          </a:p>
        </p:txBody>
      </p:sp>
      <p:sp>
        <p:nvSpPr>
          <p:cNvPr id="5" name="Footer Placeholder 4"/>
          <p:cNvSpPr>
            <a:spLocks noGrp="1"/>
          </p:cNvSpPr>
          <p:nvPr>
            <p:ph type="ftr" sz="quarter" idx="11"/>
          </p:nvPr>
        </p:nvSpPr>
        <p:spPr/>
        <p:txBody>
          <a:bodyPr/>
          <a:lstStyle>
            <a:lvl1pPr>
              <a:defRPr/>
            </a:lvl1pPr>
          </a:lstStyle>
          <a:p>
            <a:r>
              <a:rPr lang="en-US"/>
              <a:t>CSE341: Programming Languages</a:t>
            </a:r>
          </a:p>
        </p:txBody>
      </p:sp>
      <p:sp>
        <p:nvSpPr>
          <p:cNvPr id="6" name="Slide Number Placeholder 5"/>
          <p:cNvSpPr>
            <a:spLocks noGrp="1"/>
          </p:cNvSpPr>
          <p:nvPr>
            <p:ph type="sldNum" sz="quarter" idx="12"/>
          </p:nvPr>
        </p:nvSpPr>
        <p:spPr/>
        <p:txBody>
          <a:bodyPr/>
          <a:lstStyle>
            <a:lvl1pPr>
              <a:defRPr/>
            </a:lvl1pPr>
          </a:lstStyle>
          <a:p>
            <a:fld id="{47E115C0-909B-4E1C-9E6E-04B3E9103591}" type="slidenum">
              <a:rPr lang="en-US"/>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a:t>Spring 2013</a:t>
            </a:r>
          </a:p>
        </p:txBody>
      </p:sp>
      <p:sp>
        <p:nvSpPr>
          <p:cNvPr id="5" name="Footer Placeholder 4"/>
          <p:cNvSpPr>
            <a:spLocks noGrp="1"/>
          </p:cNvSpPr>
          <p:nvPr>
            <p:ph type="ftr" sz="quarter" idx="11"/>
          </p:nvPr>
        </p:nvSpPr>
        <p:spPr/>
        <p:txBody>
          <a:bodyPr/>
          <a:lstStyle>
            <a:lvl1pPr>
              <a:defRPr/>
            </a:lvl1pPr>
          </a:lstStyle>
          <a:p>
            <a:r>
              <a:rPr lang="en-US"/>
              <a:t>CSE341: Programming Languages</a:t>
            </a:r>
          </a:p>
        </p:txBody>
      </p:sp>
      <p:sp>
        <p:nvSpPr>
          <p:cNvPr id="6" name="Slide Number Placeholder 5"/>
          <p:cNvSpPr>
            <a:spLocks noGrp="1"/>
          </p:cNvSpPr>
          <p:nvPr>
            <p:ph type="sldNum" sz="quarter" idx="12"/>
          </p:nvPr>
        </p:nvSpPr>
        <p:spPr/>
        <p:txBody>
          <a:bodyPr/>
          <a:lstStyle>
            <a:lvl1pPr>
              <a:defRPr/>
            </a:lvl1pPr>
          </a:lstStyle>
          <a:p>
            <a:fld id="{D082AAE3-B489-4A15-89C7-18993943A37A}" type="slidenum">
              <a:rPr lang="en-US"/>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534400" cy="533400"/>
          </a:xfrm>
        </p:spPr>
        <p:txBody>
          <a:bodyPr/>
          <a:lstStyle>
            <a:lvl1pPr>
              <a:defRPr sz="3200"/>
            </a:lvl1pPr>
          </a:lstStyle>
          <a:p>
            <a:r>
              <a:rPr lang="en-US" dirty="0"/>
              <a:t>Click to edit Master title style</a:t>
            </a:r>
          </a:p>
        </p:txBody>
      </p:sp>
      <p:sp>
        <p:nvSpPr>
          <p:cNvPr id="3" name="Content Placeholder 2"/>
          <p:cNvSpPr>
            <a:spLocks noGrp="1"/>
          </p:cNvSpPr>
          <p:nvPr>
            <p:ph idx="1"/>
          </p:nvPr>
        </p:nvSpPr>
        <p:spPr>
          <a:xfrm>
            <a:off x="304800" y="990600"/>
            <a:ext cx="8534400" cy="5105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endParaRPr lang="en-US" dirty="0"/>
          </a:p>
        </p:txBody>
      </p:sp>
      <p:sp>
        <p:nvSpPr>
          <p:cNvPr id="8" name="Slide Number Placeholder 7"/>
          <p:cNvSpPr>
            <a:spLocks noGrp="1"/>
          </p:cNvSpPr>
          <p:nvPr>
            <p:ph type="sldNum" sz="quarter" idx="11"/>
          </p:nvPr>
        </p:nvSpPr>
        <p:spPr/>
        <p:txBody>
          <a:bodyPr/>
          <a:lstStyle/>
          <a:p>
            <a:fld id="{3B048AC8-D41E-4C7B-8EE3-A52489AA1F05}" type="slidenum">
              <a:rPr lang="en-US" smtClean="0"/>
              <a:pPr/>
              <a:t>‹#›</a:t>
            </a:fld>
            <a:endParaRPr lang="en-US"/>
          </a:p>
        </p:txBody>
      </p:sp>
      <p:sp>
        <p:nvSpPr>
          <p:cNvPr id="9" name="Footer Placeholder 8"/>
          <p:cNvSpPr>
            <a:spLocks noGrp="1"/>
          </p:cNvSpPr>
          <p:nvPr>
            <p:ph type="ftr" sz="quarter" idx="12"/>
          </p:nvPr>
        </p:nvSpPr>
        <p:spPr/>
        <p:txBody>
          <a:bodyPr/>
          <a:lstStyle/>
          <a:p>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r>
              <a:rPr lang="en-US"/>
              <a:t>Spring 2013</a:t>
            </a:r>
          </a:p>
        </p:txBody>
      </p:sp>
      <p:sp>
        <p:nvSpPr>
          <p:cNvPr id="5" name="Footer Placeholder 4"/>
          <p:cNvSpPr>
            <a:spLocks noGrp="1"/>
          </p:cNvSpPr>
          <p:nvPr>
            <p:ph type="ftr" sz="quarter" idx="11"/>
          </p:nvPr>
        </p:nvSpPr>
        <p:spPr/>
        <p:txBody>
          <a:bodyPr/>
          <a:lstStyle>
            <a:lvl1pPr>
              <a:defRPr/>
            </a:lvl1pPr>
          </a:lstStyle>
          <a:p>
            <a:r>
              <a:rPr lang="en-US"/>
              <a:t>CSE341: Programming Languages</a:t>
            </a:r>
          </a:p>
        </p:txBody>
      </p:sp>
      <p:sp>
        <p:nvSpPr>
          <p:cNvPr id="6" name="Slide Number Placeholder 5"/>
          <p:cNvSpPr>
            <a:spLocks noGrp="1"/>
          </p:cNvSpPr>
          <p:nvPr>
            <p:ph type="sldNum" sz="quarter" idx="12"/>
          </p:nvPr>
        </p:nvSpPr>
        <p:spPr/>
        <p:txBody>
          <a:bodyPr/>
          <a:lstStyle>
            <a:lvl1pPr>
              <a:defRPr/>
            </a:lvl1pPr>
          </a:lstStyle>
          <a:p>
            <a:fld id="{53883048-0376-4A94-A445-C2F5CD3FC350}" type="slidenum">
              <a:rPr lang="en-US"/>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600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r>
              <a:rPr lang="en-US"/>
              <a:t>Spring 2013</a:t>
            </a:r>
          </a:p>
        </p:txBody>
      </p:sp>
      <p:sp>
        <p:nvSpPr>
          <p:cNvPr id="6" name="Footer Placeholder 5"/>
          <p:cNvSpPr>
            <a:spLocks noGrp="1"/>
          </p:cNvSpPr>
          <p:nvPr>
            <p:ph type="ftr" sz="quarter" idx="11"/>
          </p:nvPr>
        </p:nvSpPr>
        <p:spPr/>
        <p:txBody>
          <a:bodyPr/>
          <a:lstStyle>
            <a:lvl1pPr>
              <a:defRPr/>
            </a:lvl1pPr>
          </a:lstStyle>
          <a:p>
            <a:r>
              <a:rPr lang="en-US"/>
              <a:t>CSE341: Programming Languages</a:t>
            </a:r>
          </a:p>
        </p:txBody>
      </p:sp>
      <p:sp>
        <p:nvSpPr>
          <p:cNvPr id="7" name="Slide Number Placeholder 6"/>
          <p:cNvSpPr>
            <a:spLocks noGrp="1"/>
          </p:cNvSpPr>
          <p:nvPr>
            <p:ph type="sldNum" sz="quarter" idx="12"/>
          </p:nvPr>
        </p:nvSpPr>
        <p:spPr/>
        <p:txBody>
          <a:bodyPr/>
          <a:lstStyle>
            <a:lvl1pPr>
              <a:defRPr/>
            </a:lvl1pPr>
          </a:lstStyle>
          <a:p>
            <a:fld id="{B5EA12F5-03B5-4BEE-BF40-7EC1D15EBEE1}" type="slidenum">
              <a:rPr lang="en-US"/>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r>
              <a:rPr lang="en-US"/>
              <a:t>Spring 2013</a:t>
            </a:r>
          </a:p>
        </p:txBody>
      </p:sp>
      <p:sp>
        <p:nvSpPr>
          <p:cNvPr id="8" name="Footer Placeholder 7"/>
          <p:cNvSpPr>
            <a:spLocks noGrp="1"/>
          </p:cNvSpPr>
          <p:nvPr>
            <p:ph type="ftr" sz="quarter" idx="11"/>
          </p:nvPr>
        </p:nvSpPr>
        <p:spPr/>
        <p:txBody>
          <a:bodyPr/>
          <a:lstStyle>
            <a:lvl1pPr>
              <a:defRPr/>
            </a:lvl1pPr>
          </a:lstStyle>
          <a:p>
            <a:r>
              <a:rPr lang="en-US"/>
              <a:t>CSE341: Programming Languages</a:t>
            </a:r>
          </a:p>
        </p:txBody>
      </p:sp>
      <p:sp>
        <p:nvSpPr>
          <p:cNvPr id="9" name="Slide Number Placeholder 8"/>
          <p:cNvSpPr>
            <a:spLocks noGrp="1"/>
          </p:cNvSpPr>
          <p:nvPr>
            <p:ph type="sldNum" sz="quarter" idx="12"/>
          </p:nvPr>
        </p:nvSpPr>
        <p:spPr/>
        <p:txBody>
          <a:bodyPr/>
          <a:lstStyle>
            <a:lvl1pPr>
              <a:defRPr/>
            </a:lvl1pPr>
          </a:lstStyle>
          <a:p>
            <a:fld id="{957FCB40-9664-45B5-BAA8-170CAD353393}" type="slidenum">
              <a:rPr lang="en-US"/>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r>
              <a:rPr lang="en-US"/>
              <a:t>Spring 2013</a:t>
            </a:r>
          </a:p>
        </p:txBody>
      </p:sp>
      <p:sp>
        <p:nvSpPr>
          <p:cNvPr id="4" name="Footer Placeholder 3"/>
          <p:cNvSpPr>
            <a:spLocks noGrp="1"/>
          </p:cNvSpPr>
          <p:nvPr>
            <p:ph type="ftr" sz="quarter" idx="11"/>
          </p:nvPr>
        </p:nvSpPr>
        <p:spPr/>
        <p:txBody>
          <a:bodyPr/>
          <a:lstStyle>
            <a:lvl1pPr>
              <a:defRPr/>
            </a:lvl1pPr>
          </a:lstStyle>
          <a:p>
            <a:r>
              <a:rPr lang="en-US"/>
              <a:t>CSE341: Programming Languages</a:t>
            </a:r>
          </a:p>
        </p:txBody>
      </p:sp>
      <p:sp>
        <p:nvSpPr>
          <p:cNvPr id="5" name="Slide Number Placeholder 4"/>
          <p:cNvSpPr>
            <a:spLocks noGrp="1"/>
          </p:cNvSpPr>
          <p:nvPr>
            <p:ph type="sldNum" sz="quarter" idx="12"/>
          </p:nvPr>
        </p:nvSpPr>
        <p:spPr/>
        <p:txBody>
          <a:bodyPr/>
          <a:lstStyle>
            <a:lvl1pPr>
              <a:defRPr/>
            </a:lvl1pPr>
          </a:lstStyle>
          <a:p>
            <a:fld id="{A04D69B1-7287-44D7-BAC9-82A718B3128A}" type="slidenum">
              <a:rPr lang="en-US"/>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t>Spring 2013</a:t>
            </a:r>
          </a:p>
        </p:txBody>
      </p:sp>
      <p:sp>
        <p:nvSpPr>
          <p:cNvPr id="3" name="Footer Placeholder 2"/>
          <p:cNvSpPr>
            <a:spLocks noGrp="1"/>
          </p:cNvSpPr>
          <p:nvPr>
            <p:ph type="ftr" sz="quarter" idx="11"/>
          </p:nvPr>
        </p:nvSpPr>
        <p:spPr/>
        <p:txBody>
          <a:bodyPr/>
          <a:lstStyle>
            <a:lvl1pPr>
              <a:defRPr/>
            </a:lvl1pPr>
          </a:lstStyle>
          <a:p>
            <a:r>
              <a:rPr lang="en-US"/>
              <a:t>CSE341: Programming Languages</a:t>
            </a:r>
          </a:p>
        </p:txBody>
      </p:sp>
      <p:sp>
        <p:nvSpPr>
          <p:cNvPr id="4" name="Slide Number Placeholder 3"/>
          <p:cNvSpPr>
            <a:spLocks noGrp="1"/>
          </p:cNvSpPr>
          <p:nvPr>
            <p:ph type="sldNum" sz="quarter" idx="12"/>
          </p:nvPr>
        </p:nvSpPr>
        <p:spPr/>
        <p:txBody>
          <a:bodyPr/>
          <a:lstStyle>
            <a:lvl1pPr>
              <a:defRPr/>
            </a:lvl1pPr>
          </a:lstStyle>
          <a:p>
            <a:fld id="{B53CE0B5-4587-46C9-88FF-288BD15E3202}" type="slidenum">
              <a:rPr lang="en-US"/>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Spring 2013</a:t>
            </a:r>
          </a:p>
        </p:txBody>
      </p:sp>
      <p:sp>
        <p:nvSpPr>
          <p:cNvPr id="6" name="Footer Placeholder 5"/>
          <p:cNvSpPr>
            <a:spLocks noGrp="1"/>
          </p:cNvSpPr>
          <p:nvPr>
            <p:ph type="ftr" sz="quarter" idx="11"/>
          </p:nvPr>
        </p:nvSpPr>
        <p:spPr/>
        <p:txBody>
          <a:bodyPr/>
          <a:lstStyle>
            <a:lvl1pPr>
              <a:defRPr/>
            </a:lvl1pPr>
          </a:lstStyle>
          <a:p>
            <a:r>
              <a:rPr lang="en-US"/>
              <a:t>CSE341: Programming Languages</a:t>
            </a:r>
          </a:p>
        </p:txBody>
      </p:sp>
      <p:sp>
        <p:nvSpPr>
          <p:cNvPr id="7" name="Slide Number Placeholder 6"/>
          <p:cNvSpPr>
            <a:spLocks noGrp="1"/>
          </p:cNvSpPr>
          <p:nvPr>
            <p:ph type="sldNum" sz="quarter" idx="12"/>
          </p:nvPr>
        </p:nvSpPr>
        <p:spPr/>
        <p:txBody>
          <a:bodyPr/>
          <a:lstStyle>
            <a:lvl1pPr>
              <a:defRPr/>
            </a:lvl1pPr>
          </a:lstStyle>
          <a:p>
            <a:fld id="{EDD7DB5F-D2ED-41DB-B30F-B019AB82D775}" type="slidenum">
              <a:rPr lang="en-US"/>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Spring 2013</a:t>
            </a:r>
          </a:p>
        </p:txBody>
      </p:sp>
      <p:sp>
        <p:nvSpPr>
          <p:cNvPr id="6" name="Footer Placeholder 5"/>
          <p:cNvSpPr>
            <a:spLocks noGrp="1"/>
          </p:cNvSpPr>
          <p:nvPr>
            <p:ph type="ftr" sz="quarter" idx="11"/>
          </p:nvPr>
        </p:nvSpPr>
        <p:spPr/>
        <p:txBody>
          <a:bodyPr/>
          <a:lstStyle>
            <a:lvl1pPr>
              <a:defRPr/>
            </a:lvl1pPr>
          </a:lstStyle>
          <a:p>
            <a:r>
              <a:rPr lang="en-US"/>
              <a:t>CSE341: Programming Languages</a:t>
            </a:r>
          </a:p>
        </p:txBody>
      </p:sp>
      <p:sp>
        <p:nvSpPr>
          <p:cNvPr id="7" name="Slide Number Placeholder 6"/>
          <p:cNvSpPr>
            <a:spLocks noGrp="1"/>
          </p:cNvSpPr>
          <p:nvPr>
            <p:ph type="sldNum" sz="quarter" idx="12"/>
          </p:nvPr>
        </p:nvSpPr>
        <p:spPr/>
        <p:txBody>
          <a:bodyPr/>
          <a:lstStyle>
            <a:lvl1pPr>
              <a:defRPr/>
            </a:lvl1pPr>
          </a:lstStyle>
          <a:p>
            <a:fld id="{892279E5-AC96-4A1A-8381-1C3686D4000A}" type="slidenum">
              <a:rPr lang="en-US"/>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85800" y="3048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6147" name="Rectangle 3"/>
          <p:cNvSpPr>
            <a:spLocks noGrp="1" noChangeArrowheads="1"/>
          </p:cNvSpPr>
          <p:nvPr>
            <p:ph type="body" idx="1"/>
          </p:nvPr>
        </p:nvSpPr>
        <p:spPr bwMode="auto">
          <a:xfrm>
            <a:off x="685800" y="1600200"/>
            <a:ext cx="77724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8" name="Rectangle 4"/>
          <p:cNvSpPr>
            <a:spLocks noGrp="1" noChangeArrowheads="1"/>
          </p:cNvSpPr>
          <p:nvPr>
            <p:ph type="dt" sz="half" idx="2"/>
          </p:nvPr>
        </p:nvSpPr>
        <p:spPr bwMode="auto">
          <a:xfrm>
            <a:off x="6858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r>
              <a:rPr lang="en-US"/>
              <a:t>Spring 2013</a:t>
            </a:r>
          </a:p>
        </p:txBody>
      </p:sp>
      <p:sp>
        <p:nvSpPr>
          <p:cNvPr id="6149" name="Rectangle 5"/>
          <p:cNvSpPr>
            <a:spLocks noGrp="1" noChangeArrowheads="1"/>
          </p:cNvSpPr>
          <p:nvPr>
            <p:ph type="ftr" sz="quarter" idx="3"/>
          </p:nvPr>
        </p:nvSpPr>
        <p:spPr bwMode="auto">
          <a:xfrm>
            <a:off x="2895600" y="6400800"/>
            <a:ext cx="3429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r>
              <a:rPr lang="en-US"/>
              <a:t>CSE341: Programming Languages</a:t>
            </a:r>
          </a:p>
        </p:txBody>
      </p:sp>
      <p:sp>
        <p:nvSpPr>
          <p:cNvPr id="6150" name="Rectangle 6"/>
          <p:cNvSpPr>
            <a:spLocks noGrp="1" noChangeArrowheads="1"/>
          </p:cNvSpPr>
          <p:nvPr>
            <p:ph type="sldNum" sz="quarter" idx="4"/>
          </p:nvPr>
        </p:nvSpPr>
        <p:spPr bwMode="auto">
          <a:xfrm>
            <a:off x="6553200" y="64008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fld id="{3B048AC8-D41E-4C7B-8EE3-A52489AA1F05}"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ransition/>
  <p:hf sldNum="0" hdr="0" ftr="0" dt="0"/>
  <p:txStyles>
    <p:titleStyle>
      <a:lvl1pPr algn="l" rtl="0" fontAlgn="base">
        <a:spcBef>
          <a:spcPct val="0"/>
        </a:spcBef>
        <a:spcAft>
          <a:spcPct val="0"/>
        </a:spcAft>
        <a:defRPr sz="3600" i="1">
          <a:solidFill>
            <a:schemeClr val="tx1"/>
          </a:solidFill>
          <a:latin typeface="+mj-lt"/>
          <a:ea typeface="+mj-ea"/>
          <a:cs typeface="+mj-cs"/>
        </a:defRPr>
      </a:lvl1pPr>
      <a:lvl2pPr algn="l" rtl="0" fontAlgn="base">
        <a:spcBef>
          <a:spcPct val="0"/>
        </a:spcBef>
        <a:spcAft>
          <a:spcPct val="0"/>
        </a:spcAft>
        <a:defRPr sz="3600" i="1">
          <a:solidFill>
            <a:schemeClr val="tx1"/>
          </a:solidFill>
          <a:latin typeface="Arial" pitchFamily="34" charset="0"/>
        </a:defRPr>
      </a:lvl2pPr>
      <a:lvl3pPr algn="l" rtl="0" fontAlgn="base">
        <a:spcBef>
          <a:spcPct val="0"/>
        </a:spcBef>
        <a:spcAft>
          <a:spcPct val="0"/>
        </a:spcAft>
        <a:defRPr sz="3600" i="1">
          <a:solidFill>
            <a:schemeClr val="tx1"/>
          </a:solidFill>
          <a:latin typeface="Arial" pitchFamily="34" charset="0"/>
        </a:defRPr>
      </a:lvl3pPr>
      <a:lvl4pPr algn="l" rtl="0" fontAlgn="base">
        <a:spcBef>
          <a:spcPct val="0"/>
        </a:spcBef>
        <a:spcAft>
          <a:spcPct val="0"/>
        </a:spcAft>
        <a:defRPr sz="3600" i="1">
          <a:solidFill>
            <a:schemeClr val="tx1"/>
          </a:solidFill>
          <a:latin typeface="Arial" pitchFamily="34" charset="0"/>
        </a:defRPr>
      </a:lvl4pPr>
      <a:lvl5pPr algn="l" rtl="0" fontAlgn="base">
        <a:spcBef>
          <a:spcPct val="0"/>
        </a:spcBef>
        <a:spcAft>
          <a:spcPct val="0"/>
        </a:spcAft>
        <a:defRPr sz="3600" i="1">
          <a:solidFill>
            <a:schemeClr val="tx1"/>
          </a:solidFill>
          <a:latin typeface="Arial" pitchFamily="34" charset="0"/>
        </a:defRPr>
      </a:lvl5pPr>
      <a:lvl6pPr marL="457200" algn="l" rtl="0" fontAlgn="base">
        <a:spcBef>
          <a:spcPct val="0"/>
        </a:spcBef>
        <a:spcAft>
          <a:spcPct val="0"/>
        </a:spcAft>
        <a:defRPr sz="3600" i="1">
          <a:solidFill>
            <a:schemeClr val="tx1"/>
          </a:solidFill>
          <a:latin typeface="Arial" pitchFamily="34" charset="0"/>
        </a:defRPr>
      </a:lvl6pPr>
      <a:lvl7pPr marL="914400" algn="l" rtl="0" fontAlgn="base">
        <a:spcBef>
          <a:spcPct val="0"/>
        </a:spcBef>
        <a:spcAft>
          <a:spcPct val="0"/>
        </a:spcAft>
        <a:defRPr sz="3600" i="1">
          <a:solidFill>
            <a:schemeClr val="tx1"/>
          </a:solidFill>
          <a:latin typeface="Arial" pitchFamily="34" charset="0"/>
        </a:defRPr>
      </a:lvl7pPr>
      <a:lvl8pPr marL="1371600" algn="l" rtl="0" fontAlgn="base">
        <a:spcBef>
          <a:spcPct val="0"/>
        </a:spcBef>
        <a:spcAft>
          <a:spcPct val="0"/>
        </a:spcAft>
        <a:defRPr sz="3600" i="1">
          <a:solidFill>
            <a:schemeClr val="tx1"/>
          </a:solidFill>
          <a:latin typeface="Arial" pitchFamily="34" charset="0"/>
        </a:defRPr>
      </a:lvl8pPr>
      <a:lvl9pPr marL="1828800" algn="l" rtl="0" fontAlgn="base">
        <a:spcBef>
          <a:spcPct val="0"/>
        </a:spcBef>
        <a:spcAft>
          <a:spcPct val="0"/>
        </a:spcAft>
        <a:defRPr sz="3600" i="1">
          <a:solidFill>
            <a:schemeClr val="tx1"/>
          </a:solidFill>
          <a:latin typeface="Arial" pitchFamily="34" charset="0"/>
        </a:defRPr>
      </a:lvl9pPr>
    </p:titleStyle>
    <p:bodyStyle>
      <a:lvl1pPr marL="342900" indent="-342900" algn="l" rtl="0" fontAlgn="base">
        <a:spcBef>
          <a:spcPct val="20000"/>
        </a:spcBef>
        <a:spcAft>
          <a:spcPct val="0"/>
        </a:spcAft>
        <a:buChar char="•"/>
        <a:defRPr sz="20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defRPr>
      </a:lvl2pPr>
      <a:lvl3pPr marL="1143000" indent="-228600" algn="l" rtl="0" fontAlgn="base">
        <a:spcBef>
          <a:spcPct val="20000"/>
        </a:spcBef>
        <a:spcAft>
          <a:spcPct val="0"/>
        </a:spcAft>
        <a:buChar char="•"/>
        <a:defRPr sz="20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12"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tiff"/><Relationship Id="rId5" Type="http://schemas.openxmlformats.org/officeDocument/2006/relationships/image" Target="../media/image3.tiff"/><Relationship Id="rId10" Type="http://schemas.openxmlformats.org/officeDocument/2006/relationships/image" Target="../media/image8.png"/><Relationship Id="rId4" Type="http://schemas.openxmlformats.org/officeDocument/2006/relationships/image" Target="../media/image2.tiff"/><Relationship Id="rId9" Type="http://schemas.openxmlformats.org/officeDocument/2006/relationships/image" Target="../media/image7.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128718"/>
            <a:ext cx="7772400" cy="2843082"/>
          </a:xfrm>
        </p:spPr>
        <p:txBody>
          <a:bodyPr/>
          <a:lstStyle/>
          <a:p>
            <a:pPr algn="ctr"/>
            <a:r>
              <a:rPr lang="en-US" sz="4800" i="0" dirty="0"/>
              <a:t>CS 360 </a:t>
            </a:r>
            <a:br>
              <a:rPr lang="en-US" sz="4800" i="0" dirty="0"/>
            </a:br>
            <a:r>
              <a:rPr lang="en-US" sz="4800" i="0" dirty="0"/>
              <a:t>Programming Languages</a:t>
            </a:r>
            <a:br>
              <a:rPr lang="en-US" sz="4800" i="0" dirty="0"/>
            </a:br>
            <a:r>
              <a:rPr lang="en-US" sz="4800" i="0" dirty="0"/>
              <a:t>Victory Lap</a:t>
            </a:r>
          </a:p>
        </p:txBody>
      </p:sp>
      <p:pic>
        <p:nvPicPr>
          <p:cNvPr id="2" name="Picture 1"/>
          <p:cNvPicPr>
            <a:picLocks noChangeAspect="1"/>
          </p:cNvPicPr>
          <p:nvPr/>
        </p:nvPicPr>
        <p:blipFill>
          <a:blip r:embed="rId3"/>
          <a:stretch>
            <a:fillRect/>
          </a:stretch>
        </p:blipFill>
        <p:spPr>
          <a:xfrm>
            <a:off x="213401" y="5633016"/>
            <a:ext cx="2709970" cy="821203"/>
          </a:xfrm>
          <a:prstGeom prst="rect">
            <a:avLst/>
          </a:prstGeom>
        </p:spPr>
      </p:pic>
      <p:pic>
        <p:nvPicPr>
          <p:cNvPr id="3" name="Picture 2"/>
          <p:cNvPicPr>
            <a:picLocks noChangeAspect="1"/>
          </p:cNvPicPr>
          <p:nvPr/>
        </p:nvPicPr>
        <p:blipFill>
          <a:blip r:embed="rId4"/>
          <a:stretch>
            <a:fillRect/>
          </a:stretch>
        </p:blipFill>
        <p:spPr>
          <a:xfrm>
            <a:off x="4150310" y="4928247"/>
            <a:ext cx="914400" cy="1676400"/>
          </a:xfrm>
          <a:prstGeom prst="rect">
            <a:avLst/>
          </a:prstGeom>
        </p:spPr>
      </p:pic>
      <p:pic>
        <p:nvPicPr>
          <p:cNvPr id="6" name="Picture 5"/>
          <p:cNvPicPr>
            <a:picLocks noChangeAspect="1"/>
          </p:cNvPicPr>
          <p:nvPr/>
        </p:nvPicPr>
        <p:blipFill>
          <a:blip r:embed="rId5"/>
          <a:stretch>
            <a:fillRect/>
          </a:stretch>
        </p:blipFill>
        <p:spPr>
          <a:xfrm>
            <a:off x="3843438" y="3779065"/>
            <a:ext cx="1565760" cy="981245"/>
          </a:xfrm>
          <a:prstGeom prst="rect">
            <a:avLst/>
          </a:prstGeom>
        </p:spPr>
      </p:pic>
      <p:pic>
        <p:nvPicPr>
          <p:cNvPr id="8" name="Picture 7"/>
          <p:cNvPicPr>
            <a:picLocks noChangeAspect="1"/>
          </p:cNvPicPr>
          <p:nvPr/>
        </p:nvPicPr>
        <p:blipFill>
          <a:blip r:embed="rId6"/>
          <a:stretch>
            <a:fillRect/>
          </a:stretch>
        </p:blipFill>
        <p:spPr>
          <a:xfrm>
            <a:off x="2702413" y="5270812"/>
            <a:ext cx="1074994" cy="1234074"/>
          </a:xfrm>
          <a:prstGeom prst="rect">
            <a:avLst/>
          </a:prstGeom>
        </p:spPr>
      </p:pic>
      <p:pic>
        <p:nvPicPr>
          <p:cNvPr id="13" name="Picture 12"/>
          <p:cNvPicPr>
            <a:picLocks noChangeAspect="1"/>
          </p:cNvPicPr>
          <p:nvPr/>
        </p:nvPicPr>
        <p:blipFill>
          <a:blip r:embed="rId7"/>
          <a:stretch>
            <a:fillRect/>
          </a:stretch>
        </p:blipFill>
        <p:spPr>
          <a:xfrm>
            <a:off x="1674273" y="3611133"/>
            <a:ext cx="1951281" cy="1317114"/>
          </a:xfrm>
          <a:prstGeom prst="rect">
            <a:avLst/>
          </a:prstGeom>
        </p:spPr>
      </p:pic>
      <p:pic>
        <p:nvPicPr>
          <p:cNvPr id="14" name="Picture 13"/>
          <p:cNvPicPr>
            <a:picLocks noChangeAspect="1"/>
          </p:cNvPicPr>
          <p:nvPr/>
        </p:nvPicPr>
        <p:blipFill>
          <a:blip r:embed="rId8"/>
          <a:stretch>
            <a:fillRect/>
          </a:stretch>
        </p:blipFill>
        <p:spPr>
          <a:xfrm>
            <a:off x="381000" y="3676569"/>
            <a:ext cx="1112603" cy="1251678"/>
          </a:xfrm>
          <a:prstGeom prst="rect">
            <a:avLst/>
          </a:prstGeom>
        </p:spPr>
      </p:pic>
      <p:pic>
        <p:nvPicPr>
          <p:cNvPr id="15" name="Picture 14"/>
          <p:cNvPicPr>
            <a:picLocks noChangeAspect="1"/>
          </p:cNvPicPr>
          <p:nvPr/>
        </p:nvPicPr>
        <p:blipFill>
          <a:blip r:embed="rId9"/>
          <a:stretch>
            <a:fillRect/>
          </a:stretch>
        </p:blipFill>
        <p:spPr>
          <a:xfrm>
            <a:off x="5263729" y="5270812"/>
            <a:ext cx="1340251" cy="1340251"/>
          </a:xfrm>
          <a:prstGeom prst="rect">
            <a:avLst/>
          </a:prstGeom>
        </p:spPr>
      </p:pic>
      <p:pic>
        <p:nvPicPr>
          <p:cNvPr id="16" name="Picture 15"/>
          <p:cNvPicPr>
            <a:picLocks noChangeAspect="1"/>
          </p:cNvPicPr>
          <p:nvPr/>
        </p:nvPicPr>
        <p:blipFill>
          <a:blip r:embed="rId10"/>
          <a:stretch>
            <a:fillRect/>
          </a:stretch>
        </p:blipFill>
        <p:spPr>
          <a:xfrm>
            <a:off x="7639493" y="3449028"/>
            <a:ext cx="1342602" cy="1843669"/>
          </a:xfrm>
          <a:prstGeom prst="rect">
            <a:avLst/>
          </a:prstGeom>
        </p:spPr>
      </p:pic>
      <p:pic>
        <p:nvPicPr>
          <p:cNvPr id="17" name="Picture 16"/>
          <p:cNvPicPr>
            <a:picLocks noChangeAspect="1"/>
          </p:cNvPicPr>
          <p:nvPr/>
        </p:nvPicPr>
        <p:blipFill>
          <a:blip r:embed="rId11"/>
          <a:stretch>
            <a:fillRect/>
          </a:stretch>
        </p:blipFill>
        <p:spPr>
          <a:xfrm>
            <a:off x="6802999" y="5769926"/>
            <a:ext cx="2057400" cy="547382"/>
          </a:xfrm>
          <a:prstGeom prst="rect">
            <a:avLst/>
          </a:prstGeom>
        </p:spPr>
      </p:pic>
      <p:pic>
        <p:nvPicPr>
          <p:cNvPr id="18" name="Picture 17"/>
          <p:cNvPicPr>
            <a:picLocks noChangeAspect="1"/>
          </p:cNvPicPr>
          <p:nvPr/>
        </p:nvPicPr>
        <p:blipFill>
          <a:blip r:embed="rId12"/>
          <a:stretch>
            <a:fillRect/>
          </a:stretch>
        </p:blipFill>
        <p:spPr>
          <a:xfrm>
            <a:off x="5533025" y="3801953"/>
            <a:ext cx="2106468" cy="935471"/>
          </a:xfrm>
          <a:prstGeom prst="rect">
            <a:avLst/>
          </a:prstGeom>
        </p:spPr>
      </p:pic>
    </p:spTree>
    <p:extLst>
      <p:ext uri="{BB962C8B-B14F-4D97-AF65-F5344CB8AC3E}">
        <p14:creationId xmlns:p14="http://schemas.microsoft.com/office/powerpoint/2010/main" val="35543889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Lecture 1]</a:t>
            </a:r>
          </a:p>
        </p:txBody>
      </p:sp>
      <p:sp>
        <p:nvSpPr>
          <p:cNvPr id="3" name="Content Placeholder 2"/>
          <p:cNvSpPr>
            <a:spLocks noGrp="1"/>
          </p:cNvSpPr>
          <p:nvPr>
            <p:ph idx="1"/>
          </p:nvPr>
        </p:nvSpPr>
        <p:spPr/>
        <p:txBody>
          <a:bodyPr/>
          <a:lstStyle/>
          <a:p>
            <a:pPr marL="0" indent="0">
              <a:buNone/>
            </a:pPr>
            <a:endParaRPr lang="en-US" dirty="0"/>
          </a:p>
          <a:p>
            <a:pPr marL="0" indent="0" algn="ctr">
              <a:buNone/>
            </a:pPr>
            <a:r>
              <a:rPr lang="en-US" sz="2800" i="1" dirty="0"/>
              <a:t>Learning to think about software in this “PL” way will make you a better programmer even if/when you go back to old ways.</a:t>
            </a:r>
          </a:p>
          <a:p>
            <a:pPr marL="0" indent="0">
              <a:buNone/>
            </a:pPr>
            <a:endParaRPr lang="en-US" sz="2800" dirty="0"/>
          </a:p>
          <a:p>
            <a:pPr marL="0" indent="0" algn="ctr">
              <a:buNone/>
            </a:pPr>
            <a:r>
              <a:rPr lang="en-US" sz="2800" i="1" dirty="0"/>
              <a:t>It will also give you the mental tools and experience you need for a lifetime of confidently picking up new languages and ideas.</a:t>
            </a:r>
          </a:p>
          <a:p>
            <a:pPr marL="0" indent="0">
              <a:buNone/>
            </a:pPr>
            <a:endParaRPr lang="en-US" sz="2800" dirty="0"/>
          </a:p>
        </p:txBody>
      </p:sp>
    </p:spTree>
    <p:extLst>
      <p:ext uri="{BB962C8B-B14F-4D97-AF65-F5344CB8AC3E}">
        <p14:creationId xmlns:p14="http://schemas.microsoft.com/office/powerpoint/2010/main" val="1566136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motivation lecture]</a:t>
            </a:r>
          </a:p>
        </p:txBody>
      </p:sp>
      <p:sp>
        <p:nvSpPr>
          <p:cNvPr id="3" name="Content Placeholder 2"/>
          <p:cNvSpPr>
            <a:spLocks noGrp="1"/>
          </p:cNvSpPr>
          <p:nvPr>
            <p:ph idx="1"/>
          </p:nvPr>
        </p:nvSpPr>
        <p:spPr/>
        <p:txBody>
          <a:bodyPr/>
          <a:lstStyle/>
          <a:p>
            <a:r>
              <a:rPr lang="en-US" dirty="0"/>
              <a:t>A good mechanic might have a specialty, but also understands how “cars” (not 2014 Honda Civics) work.</a:t>
            </a:r>
          </a:p>
          <a:p>
            <a:pPr lvl="1"/>
            <a:r>
              <a:rPr lang="en-US" dirty="0"/>
              <a:t>And that the syntax---I mean upholstery color---isn’t essential.</a:t>
            </a:r>
          </a:p>
          <a:p>
            <a:pPr lvl="1"/>
            <a:endParaRPr lang="en-US" dirty="0"/>
          </a:p>
          <a:p>
            <a:r>
              <a:rPr lang="en-US" dirty="0"/>
              <a:t>A good mechanical engineer really knows how cars work, how to get the most out of them, and how to design better ones.</a:t>
            </a:r>
          </a:p>
          <a:p>
            <a:endParaRPr lang="en-US" dirty="0"/>
          </a:p>
          <a:p>
            <a:r>
              <a:rPr lang="en-US" dirty="0"/>
              <a:t>To learn how cars work, it may make sense to start with a classic design rather than the latest model.</a:t>
            </a:r>
          </a:p>
          <a:p>
            <a:pPr lvl="1"/>
            <a:r>
              <a:rPr lang="en-US" dirty="0"/>
              <a:t>A popular car may not be a good car for learning how cars work.</a:t>
            </a:r>
          </a:p>
          <a:p>
            <a:endParaRPr lang="en-US" dirty="0"/>
          </a:p>
          <a:p>
            <a:endParaRPr lang="en-US" dirty="0"/>
          </a:p>
        </p:txBody>
      </p:sp>
    </p:spTree>
    <p:extLst>
      <p:ext uri="{BB962C8B-B14F-4D97-AF65-F5344CB8AC3E}">
        <p14:creationId xmlns:p14="http://schemas.microsoft.com/office/powerpoint/2010/main" val="3559850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motivation lecture]</a:t>
            </a:r>
          </a:p>
        </p:txBody>
      </p:sp>
      <p:sp>
        <p:nvSpPr>
          <p:cNvPr id="3" name="Content Placeholder 2"/>
          <p:cNvSpPr>
            <a:spLocks noGrp="1"/>
          </p:cNvSpPr>
          <p:nvPr>
            <p:ph idx="1"/>
          </p:nvPr>
        </p:nvSpPr>
        <p:spPr/>
        <p:txBody>
          <a:bodyPr/>
          <a:lstStyle/>
          <a:p>
            <a:pPr marL="0" indent="0">
              <a:buNone/>
            </a:pPr>
            <a:r>
              <a:rPr lang="en-US" dirty="0"/>
              <a:t>This course focuses as much as it can on semantics and idioms.</a:t>
            </a:r>
          </a:p>
          <a:p>
            <a:pPr marL="0" indent="0">
              <a:buNone/>
            </a:pPr>
            <a:endParaRPr lang="en-US" dirty="0"/>
          </a:p>
          <a:p>
            <a:r>
              <a:rPr lang="en-US" dirty="0"/>
              <a:t>Correct reasoning about programs, interfaces, and interpreters or compilers </a:t>
            </a:r>
            <a:r>
              <a:rPr lang="en-US" i="1" dirty="0"/>
              <a:t>requires</a:t>
            </a:r>
            <a:r>
              <a:rPr lang="en-US" dirty="0"/>
              <a:t> a precise knowledge of semantics.</a:t>
            </a:r>
          </a:p>
          <a:p>
            <a:pPr lvl="1"/>
            <a:r>
              <a:rPr lang="en-US" dirty="0"/>
              <a:t>Not “I </a:t>
            </a:r>
            <a:r>
              <a:rPr lang="en-US" b="1" i="1" dirty="0"/>
              <a:t>think </a:t>
            </a:r>
            <a:r>
              <a:rPr lang="en-US" dirty="0"/>
              <a:t>that conditional expressions might work like this.”</a:t>
            </a:r>
          </a:p>
          <a:p>
            <a:pPr lvl="1"/>
            <a:r>
              <a:rPr lang="en-US" dirty="0"/>
              <a:t>Not “I like curly braces more than parentheses.”</a:t>
            </a:r>
          </a:p>
          <a:p>
            <a:pPr lvl="1"/>
            <a:r>
              <a:rPr lang="en-US" dirty="0"/>
              <a:t>Much of software development is designing precise interfaces; what a PL means is a </a:t>
            </a:r>
            <a:r>
              <a:rPr lang="en-US" i="1" dirty="0"/>
              <a:t>really</a:t>
            </a:r>
            <a:r>
              <a:rPr lang="en-US" dirty="0"/>
              <a:t> good example.</a:t>
            </a:r>
          </a:p>
          <a:p>
            <a:pPr lvl="1"/>
            <a:endParaRPr lang="en-US" dirty="0"/>
          </a:p>
          <a:p>
            <a:r>
              <a:rPr lang="en-US" dirty="0"/>
              <a:t>Idioms make you a better programmer.</a:t>
            </a:r>
          </a:p>
          <a:p>
            <a:pPr lvl="1"/>
            <a:r>
              <a:rPr lang="en-US" dirty="0"/>
              <a:t>Best to see in multiple settings, including where they shine.</a:t>
            </a:r>
          </a:p>
          <a:p>
            <a:pPr lvl="1"/>
            <a:r>
              <a:rPr lang="en-US" dirty="0"/>
              <a:t>See future languages in a clearer light.</a:t>
            </a:r>
          </a:p>
        </p:txBody>
      </p:sp>
    </p:spTree>
    <p:extLst>
      <p:ext uri="{BB962C8B-B14F-4D97-AF65-F5344CB8AC3E}">
        <p14:creationId xmlns:p14="http://schemas.microsoft.com/office/powerpoint/2010/main" val="1519838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motivation lecture]</a:t>
            </a:r>
          </a:p>
        </p:txBody>
      </p:sp>
      <p:sp>
        <p:nvSpPr>
          <p:cNvPr id="3" name="Content Placeholder 2"/>
          <p:cNvSpPr>
            <a:spLocks noGrp="1"/>
          </p:cNvSpPr>
          <p:nvPr>
            <p:ph idx="1"/>
          </p:nvPr>
        </p:nvSpPr>
        <p:spPr/>
        <p:txBody>
          <a:bodyPr/>
          <a:lstStyle/>
          <a:p>
            <a:r>
              <a:rPr lang="en-US" dirty="0"/>
              <a:t>No such thing as a “best” PL.</a:t>
            </a:r>
          </a:p>
          <a:p>
            <a:endParaRPr lang="en-US" sz="1400" dirty="0"/>
          </a:p>
          <a:p>
            <a:r>
              <a:rPr lang="en-US" dirty="0"/>
              <a:t>There are good general design principles for </a:t>
            </a:r>
            <a:r>
              <a:rPr lang="en-US" dirty="0" err="1"/>
              <a:t>PLs.</a:t>
            </a:r>
            <a:endParaRPr lang="en-US" dirty="0"/>
          </a:p>
          <a:p>
            <a:endParaRPr lang="en-US" sz="1400" dirty="0"/>
          </a:p>
          <a:p>
            <a:r>
              <a:rPr lang="en-US" dirty="0"/>
              <a:t>A good language is a relevant, crisp interface for writing software.</a:t>
            </a:r>
          </a:p>
          <a:p>
            <a:endParaRPr lang="en-US" sz="1400" dirty="0"/>
          </a:p>
          <a:p>
            <a:r>
              <a:rPr lang="en-US" dirty="0"/>
              <a:t>Software leaders should know PL semantics and idioms.</a:t>
            </a:r>
          </a:p>
          <a:p>
            <a:endParaRPr lang="en-US" sz="1400" dirty="0"/>
          </a:p>
          <a:p>
            <a:r>
              <a:rPr lang="en-US" dirty="0"/>
              <a:t>Learning PLs is not about syntactic tricks for small programs.</a:t>
            </a:r>
          </a:p>
          <a:p>
            <a:endParaRPr lang="en-US" sz="1400" dirty="0"/>
          </a:p>
          <a:p>
            <a:r>
              <a:rPr lang="en-US" dirty="0"/>
              <a:t>Functional languages have been on the leading edge for decades.</a:t>
            </a:r>
          </a:p>
          <a:p>
            <a:pPr lvl="1"/>
            <a:r>
              <a:rPr lang="en-US" dirty="0"/>
              <a:t>Ideas get absorbed by the mainstream, but very slowly.</a:t>
            </a:r>
          </a:p>
          <a:p>
            <a:pPr lvl="1"/>
            <a:r>
              <a:rPr lang="en-US" dirty="0"/>
              <a:t>Meanwhile, use the ideas to be a better programmer </a:t>
            </a:r>
            <a:r>
              <a:rPr lang="en-US"/>
              <a:t>in Java </a:t>
            </a:r>
            <a:r>
              <a:rPr lang="en-US" dirty="0"/>
              <a:t>and Python.</a:t>
            </a:r>
          </a:p>
        </p:txBody>
      </p:sp>
    </p:spTree>
    <p:extLst>
      <p:ext uri="{BB962C8B-B14F-4D97-AF65-F5344CB8AC3E}">
        <p14:creationId xmlns:p14="http://schemas.microsoft.com/office/powerpoint/2010/main" val="10352669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No Mutation</a:t>
            </a:r>
          </a:p>
        </p:txBody>
      </p:sp>
      <p:sp>
        <p:nvSpPr>
          <p:cNvPr id="3" name="Content Placeholder 2"/>
          <p:cNvSpPr>
            <a:spLocks noGrp="1"/>
          </p:cNvSpPr>
          <p:nvPr>
            <p:ph idx="1"/>
          </p:nvPr>
        </p:nvSpPr>
        <p:spPr/>
        <p:txBody>
          <a:bodyPr/>
          <a:lstStyle/>
          <a:p>
            <a:r>
              <a:rPr lang="en-US" dirty="0"/>
              <a:t>Can freely alias or copy values/objects.</a:t>
            </a:r>
          </a:p>
          <a:p>
            <a:endParaRPr lang="en-US" dirty="0"/>
          </a:p>
          <a:p>
            <a:r>
              <a:rPr lang="en-US" dirty="0"/>
              <a:t>No need to make local copies of data.</a:t>
            </a:r>
          </a:p>
          <a:p>
            <a:endParaRPr lang="en-US" dirty="0"/>
          </a:p>
          <a:p>
            <a:pPr marL="457200" indent="-457200">
              <a:buFont typeface="+mj-lt"/>
              <a:buAutoNum type="arabicPeriod"/>
            </a:pPr>
            <a:endParaRPr lang="en-US" dirty="0"/>
          </a:p>
          <a:p>
            <a:pPr marL="0" indent="0">
              <a:buNone/>
            </a:pPr>
            <a:r>
              <a:rPr lang="en-US" dirty="0"/>
              <a:t>Allowing mutation is appropriate when you are modeling a phenomenon that is inherently state-based (meaning there are variables that hold the "state" of the system and will need to change.)</a:t>
            </a:r>
          </a:p>
          <a:p>
            <a:pPr lvl="1"/>
            <a:r>
              <a:rPr lang="en-US" dirty="0"/>
              <a:t>Performing an accumulation over a collection (e.g., summing a list) isn't!</a:t>
            </a:r>
          </a:p>
        </p:txBody>
      </p:sp>
    </p:spTree>
    <p:extLst>
      <p:ext uri="{BB962C8B-B14F-4D97-AF65-F5344CB8AC3E}">
        <p14:creationId xmlns:p14="http://schemas.microsoft.com/office/powerpoint/2010/main" val="81965848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other highlights</a:t>
            </a:r>
          </a:p>
        </p:txBody>
      </p:sp>
      <p:sp>
        <p:nvSpPr>
          <p:cNvPr id="3" name="Content Placeholder 2"/>
          <p:cNvSpPr>
            <a:spLocks noGrp="1"/>
          </p:cNvSpPr>
          <p:nvPr>
            <p:ph idx="1"/>
          </p:nvPr>
        </p:nvSpPr>
        <p:spPr/>
        <p:txBody>
          <a:bodyPr/>
          <a:lstStyle/>
          <a:p>
            <a:r>
              <a:rPr lang="en-US" dirty="0"/>
              <a:t>Function closures are </a:t>
            </a:r>
            <a:r>
              <a:rPr lang="en-US" i="1" dirty="0"/>
              <a:t>really</a:t>
            </a:r>
            <a:r>
              <a:rPr lang="en-US" dirty="0"/>
              <a:t> powerful and convenient…</a:t>
            </a:r>
          </a:p>
          <a:p>
            <a:pPr lvl="1"/>
            <a:r>
              <a:rPr lang="en-US" dirty="0"/>
              <a:t>… and implementing them is not magic.</a:t>
            </a:r>
            <a:br>
              <a:rPr lang="en-US" dirty="0"/>
            </a:br>
            <a:endParaRPr lang="en-US" dirty="0"/>
          </a:p>
          <a:p>
            <a:r>
              <a:rPr lang="en-US" dirty="0"/>
              <a:t>Static typing (and static checking) prevents certain errors…</a:t>
            </a:r>
          </a:p>
          <a:p>
            <a:pPr lvl="1"/>
            <a:r>
              <a:rPr lang="en-US" dirty="0"/>
              <a:t>… but makes some types of code more complicated.</a:t>
            </a:r>
            <a:br>
              <a:rPr lang="en-US" dirty="0"/>
            </a:br>
            <a:endParaRPr lang="en-US" dirty="0"/>
          </a:p>
          <a:p>
            <a:r>
              <a:rPr lang="en-US" dirty="0"/>
              <a:t>Multi-threading can make really neat programs…</a:t>
            </a:r>
          </a:p>
          <a:p>
            <a:pPr lvl="1"/>
            <a:r>
              <a:rPr lang="en-US" dirty="0"/>
              <a:t>… but introduces a lot of sticky situations (synch, wait/</a:t>
            </a:r>
            <a:r>
              <a:rPr lang="en-US" dirty="0" err="1"/>
              <a:t>notifyAll</a:t>
            </a:r>
            <a:r>
              <a:rPr lang="en-US" dirty="0"/>
              <a:t>)</a:t>
            </a:r>
          </a:p>
          <a:p>
            <a:pPr lvl="1"/>
            <a:r>
              <a:rPr lang="en-US" dirty="0"/>
              <a:t>… partially addressed by event-driven programming.</a:t>
            </a:r>
          </a:p>
          <a:p>
            <a:pPr lvl="1"/>
            <a:endParaRPr lang="en-US" dirty="0"/>
          </a:p>
        </p:txBody>
      </p:sp>
    </p:spTree>
    <p:extLst>
      <p:ext uri="{BB962C8B-B14F-4D97-AF65-F5344CB8AC3E}">
        <p14:creationId xmlns:p14="http://schemas.microsoft.com/office/powerpoint/2010/main" val="20399615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the syllabus</a:t>
            </a:r>
          </a:p>
        </p:txBody>
      </p:sp>
      <p:sp>
        <p:nvSpPr>
          <p:cNvPr id="3" name="Content Placeholder 2"/>
          <p:cNvSpPr>
            <a:spLocks noGrp="1"/>
          </p:cNvSpPr>
          <p:nvPr>
            <p:ph idx="1"/>
          </p:nvPr>
        </p:nvSpPr>
        <p:spPr/>
        <p:txBody>
          <a:bodyPr/>
          <a:lstStyle/>
          <a:p>
            <a:pPr marL="0" indent="0">
              <a:buNone/>
            </a:pPr>
            <a:r>
              <a:rPr lang="en-US" dirty="0"/>
              <a:t>[Caveat: I wrote the goals, so not surprising I hope we met them.]</a:t>
            </a:r>
          </a:p>
          <a:p>
            <a:pPr marL="0" indent="0">
              <a:buNone/>
            </a:pPr>
            <a:endParaRPr lang="en-US" dirty="0"/>
          </a:p>
          <a:p>
            <a:pPr marL="0" indent="0">
              <a:buNone/>
            </a:pPr>
            <a:r>
              <a:rPr lang="en-US" dirty="0"/>
              <a:t>Successful course participants will:</a:t>
            </a:r>
          </a:p>
          <a:p>
            <a:r>
              <a:rPr lang="en-US" dirty="0"/>
              <a:t>obtain an accurate understanding of what functional and object-oriented programs mean, </a:t>
            </a:r>
          </a:p>
          <a:p>
            <a:r>
              <a:rPr lang="en-US" dirty="0"/>
              <a:t>develop the skills necessary to learn new programming languages quickly, </a:t>
            </a:r>
          </a:p>
          <a:p>
            <a:r>
              <a:rPr lang="en-US" dirty="0"/>
              <a:t>master specific language concepts such that they can recognize them in strange guises, </a:t>
            </a:r>
          </a:p>
          <a:p>
            <a:r>
              <a:rPr lang="en-US" dirty="0"/>
              <a:t>learn to evaluate the power and elegance of programming languages and their constructs, </a:t>
            </a:r>
          </a:p>
          <a:p>
            <a:r>
              <a:rPr lang="en-US" dirty="0"/>
              <a:t>attain reasonable proficiency in a number of popular programming languages, and,</a:t>
            </a:r>
          </a:p>
          <a:p>
            <a:r>
              <a:rPr lang="en-US" dirty="0"/>
              <a:t>become more proficient in languages they already know</a:t>
            </a:r>
          </a:p>
        </p:txBody>
      </p:sp>
    </p:spTree>
    <p:extLst>
      <p:ext uri="{BB962C8B-B14F-4D97-AF65-F5344CB8AC3E}">
        <p14:creationId xmlns:p14="http://schemas.microsoft.com/office/powerpoint/2010/main" val="10565397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the "so-called experts" </a:t>
            </a:r>
            <a:r>
              <a:rPr lang="en-US" dirty="0">
                <a:sym typeface="Wingdings" pitchFamily="2" charset="2"/>
              </a:rPr>
              <a:t></a:t>
            </a:r>
            <a:endParaRPr lang="en-US" dirty="0"/>
          </a:p>
        </p:txBody>
      </p:sp>
      <p:sp>
        <p:nvSpPr>
          <p:cNvPr id="3" name="Content Placeholder 2"/>
          <p:cNvSpPr>
            <a:spLocks noGrp="1"/>
          </p:cNvSpPr>
          <p:nvPr>
            <p:ph idx="1"/>
          </p:nvPr>
        </p:nvSpPr>
        <p:spPr/>
        <p:txBody>
          <a:bodyPr/>
          <a:lstStyle/>
          <a:p>
            <a:r>
              <a:rPr lang="en-US" dirty="0"/>
              <a:t>Once a decade or so, ACM/IEEE updates a "standard CS curriculum"</a:t>
            </a:r>
          </a:p>
          <a:p>
            <a:pPr lvl="1"/>
            <a:r>
              <a:rPr lang="en-US" dirty="0"/>
              <a:t>A specification of what every CS undergraduate degree should teach its students</a:t>
            </a:r>
          </a:p>
          <a:p>
            <a:pPr lvl="1"/>
            <a:endParaRPr lang="en-US" dirty="0"/>
          </a:p>
          <a:p>
            <a:r>
              <a:rPr lang="en-US" dirty="0"/>
              <a:t>Last updated in 2013!</a:t>
            </a:r>
          </a:p>
          <a:p>
            <a:pPr lvl="1"/>
            <a:r>
              <a:rPr lang="en-US" dirty="0"/>
              <a:t>Let's take a look at a draft and see how well we did.</a:t>
            </a:r>
          </a:p>
          <a:p>
            <a:pPr lvl="1"/>
            <a:r>
              <a:rPr lang="en-US" dirty="0">
                <a:sym typeface="Wingdings" pitchFamily="2" charset="2"/>
              </a:rPr>
              <a:t>(Note that not everything in the PL section of the draft will be taught in a single course.)</a:t>
            </a:r>
          </a:p>
        </p:txBody>
      </p:sp>
    </p:spTree>
    <p:extLst>
      <p:ext uri="{BB962C8B-B14F-4D97-AF65-F5344CB8AC3E}">
        <p14:creationId xmlns:p14="http://schemas.microsoft.com/office/powerpoint/2010/main" val="186893611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77900" y="0"/>
            <a:ext cx="7185489" cy="6858000"/>
          </a:xfrm>
          <a:prstGeom prst="rect">
            <a:avLst/>
          </a:prstGeom>
        </p:spPr>
      </p:pic>
    </p:spTree>
    <p:extLst>
      <p:ext uri="{BB962C8B-B14F-4D97-AF65-F5344CB8AC3E}">
        <p14:creationId xmlns:p14="http://schemas.microsoft.com/office/powerpoint/2010/main" val="211349739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PL/Object-Oriented Programming</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80999" y="884404"/>
            <a:ext cx="8059233" cy="5592596"/>
          </a:xfrm>
          <a:prstGeom prst="rect">
            <a:avLst/>
          </a:prstGeom>
        </p:spPr>
      </p:pic>
    </p:spTree>
    <p:extLst>
      <p:ext uri="{BB962C8B-B14F-4D97-AF65-F5344CB8AC3E}">
        <p14:creationId xmlns:p14="http://schemas.microsoft.com/office/powerpoint/2010/main" val="2374635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152400"/>
            <a:ext cx="7086600" cy="7058253"/>
          </a:xfrm>
          <a:prstGeom prst="rect">
            <a:avLst/>
          </a:prstGeom>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7917120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PL/Functional Programming</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130300"/>
            <a:ext cx="9144000" cy="4575364"/>
          </a:xfrm>
          <a:prstGeom prst="rect">
            <a:avLst/>
          </a:prstGeom>
        </p:spPr>
      </p:pic>
    </p:spTree>
    <p:extLst>
      <p:ext uri="{BB962C8B-B14F-4D97-AF65-F5344CB8AC3E}">
        <p14:creationId xmlns:p14="http://schemas.microsoft.com/office/powerpoint/2010/main" val="182046336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PL/Event-Driven and Reactive Programming</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841500"/>
            <a:ext cx="9144000" cy="3172997"/>
          </a:xfrm>
          <a:prstGeom prst="rect">
            <a:avLst/>
          </a:prstGeom>
        </p:spPr>
      </p:pic>
    </p:spTree>
    <p:extLst>
      <p:ext uri="{BB962C8B-B14F-4D97-AF65-F5344CB8AC3E}">
        <p14:creationId xmlns:p14="http://schemas.microsoft.com/office/powerpoint/2010/main" val="132832397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PL/Basic Type Systems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10" y="685800"/>
            <a:ext cx="9144000" cy="4473324"/>
          </a:xfrm>
          <a:prstGeom prst="rect">
            <a:avLst/>
          </a:prstGeom>
        </p:spPr>
      </p:pic>
      <p:pic>
        <p:nvPicPr>
          <p:cNvPr id="5" name="Picture 4"/>
          <p:cNvPicPr>
            <a:picLocks noChangeAspect="1"/>
          </p:cNvPicPr>
          <p:nvPr/>
        </p:nvPicPr>
        <p:blipFill>
          <a:blip r:embed="rId3"/>
          <a:stretch>
            <a:fillRect/>
          </a:stretch>
        </p:blipFill>
        <p:spPr>
          <a:xfrm>
            <a:off x="0" y="5176871"/>
            <a:ext cx="9144000" cy="1300129"/>
          </a:xfrm>
          <a:prstGeom prst="rect">
            <a:avLst/>
          </a:prstGeom>
        </p:spPr>
      </p:pic>
    </p:spTree>
    <p:extLst>
      <p:ext uri="{BB962C8B-B14F-4D97-AF65-F5344CB8AC3E}">
        <p14:creationId xmlns:p14="http://schemas.microsoft.com/office/powerpoint/2010/main" val="204852045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bad</a:t>
            </a:r>
          </a:p>
        </p:txBody>
      </p:sp>
      <p:sp>
        <p:nvSpPr>
          <p:cNvPr id="3" name="Content Placeholder 2"/>
          <p:cNvSpPr>
            <a:spLocks noGrp="1"/>
          </p:cNvSpPr>
          <p:nvPr>
            <p:ph idx="1"/>
          </p:nvPr>
        </p:nvSpPr>
        <p:spPr/>
        <p:txBody>
          <a:bodyPr/>
          <a:lstStyle/>
          <a:p>
            <a:endParaRPr lang="en-US" dirty="0"/>
          </a:p>
          <a:p>
            <a:pPr marL="0" indent="0">
              <a:buNone/>
            </a:pPr>
            <a:r>
              <a:rPr lang="en-US" dirty="0"/>
              <a:t>These outcomes are for a curriculum, not necessarily a course</a:t>
            </a:r>
          </a:p>
          <a:p>
            <a:pPr lvl="1"/>
            <a:r>
              <a:rPr lang="en-US" dirty="0"/>
              <a:t>[In separate document; not in slides or posted]</a:t>
            </a:r>
          </a:p>
          <a:p>
            <a:pPr marL="0" indent="0">
              <a:buNone/>
            </a:pPr>
            <a:endParaRPr lang="en-US" dirty="0"/>
          </a:p>
          <a:p>
            <a:pPr marL="0" indent="0">
              <a:buNone/>
            </a:pPr>
            <a:r>
              <a:rPr lang="en-US" dirty="0"/>
              <a:t>I think this quarter's  CSE341 hit 9 out of 13 directly</a:t>
            </a:r>
          </a:p>
          <a:p>
            <a:pPr lvl="1"/>
            <a:r>
              <a:rPr lang="en-US" dirty="0"/>
              <a:t>Brushed up on another 2, as do other courses</a:t>
            </a:r>
          </a:p>
          <a:p>
            <a:pPr lvl="1"/>
            <a:r>
              <a:rPr lang="en-US" dirty="0"/>
              <a:t>Other 2 covered in CSE351</a:t>
            </a:r>
          </a:p>
        </p:txBody>
      </p:sp>
    </p:spTree>
    <p:extLst>
      <p:ext uri="{BB962C8B-B14F-4D97-AF65-F5344CB8AC3E}">
        <p14:creationId xmlns:p14="http://schemas.microsoft.com/office/powerpoint/2010/main" val="102542486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next?</a:t>
            </a:r>
          </a:p>
        </p:txBody>
      </p:sp>
      <p:sp>
        <p:nvSpPr>
          <p:cNvPr id="3" name="Content Placeholder 2"/>
          <p:cNvSpPr>
            <a:spLocks noGrp="1"/>
          </p:cNvSpPr>
          <p:nvPr>
            <p:ph idx="1"/>
          </p:nvPr>
        </p:nvSpPr>
        <p:spPr/>
        <p:txBody>
          <a:bodyPr/>
          <a:lstStyle/>
          <a:p>
            <a:r>
              <a:rPr lang="en-US" dirty="0"/>
              <a:t>Take these ideas and use them in practice!</a:t>
            </a:r>
          </a:p>
          <a:p>
            <a:pPr lvl="1"/>
            <a:r>
              <a:rPr lang="en-US" dirty="0"/>
              <a:t>(But only where it makes sense.)</a:t>
            </a:r>
          </a:p>
          <a:p>
            <a:r>
              <a:rPr lang="en-US" dirty="0"/>
              <a:t>Be confident when reading documentation, unfamiliar code, learning a {new PL, new PL library, new programming paradigm}.</a:t>
            </a:r>
          </a:p>
          <a:p>
            <a:endParaRPr lang="en-US" dirty="0"/>
          </a:p>
          <a:p>
            <a:r>
              <a:rPr lang="en-US" dirty="0"/>
              <a:t>Stay in touch</a:t>
            </a:r>
          </a:p>
          <a:p>
            <a:pPr lvl="1"/>
            <a:r>
              <a:rPr lang="en-US" dirty="0"/>
              <a:t>Tell me when this class helps you out with something cool (seriously).</a:t>
            </a:r>
          </a:p>
          <a:p>
            <a:pPr lvl="1"/>
            <a:r>
              <a:rPr lang="en-US" dirty="0"/>
              <a:t>Ask me cool PL questions (may not always know the answer, but I can tell you where to find it).</a:t>
            </a:r>
          </a:p>
          <a:p>
            <a:pPr lvl="1"/>
            <a:r>
              <a:rPr lang="en-US" dirty="0"/>
              <a:t>Don't be a stranger: let me know how the rest of your time at Rhodes (and beyond!) goes… I really do like to know.</a:t>
            </a:r>
          </a:p>
          <a:p>
            <a:pPr lvl="1"/>
            <a:endParaRPr lang="en-US" dirty="0"/>
          </a:p>
        </p:txBody>
      </p:sp>
    </p:spTree>
    <p:extLst>
      <p:ext uri="{BB962C8B-B14F-4D97-AF65-F5344CB8AC3E}">
        <p14:creationId xmlns:p14="http://schemas.microsoft.com/office/powerpoint/2010/main" val="7594724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27461" y="0"/>
            <a:ext cx="8089077" cy="6858000"/>
          </a:xfrm>
          <a:prstGeom prst="rect">
            <a:avLst/>
          </a:prstGeom>
        </p:spPr>
      </p:pic>
      <p:pic>
        <p:nvPicPr>
          <p:cNvPr id="1041" name="Picture 17" descr="hange">
            <a:extLst>
              <a:ext uri="{FF2B5EF4-FFF2-40B4-BE49-F238E27FC236}">
                <a16:creationId xmlns:a16="http://schemas.microsoft.com/office/drawing/2014/main" id="{A148D4F4-BFBA-8777-26C3-EEA6840C6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ange">
            <a:extLst>
              <a:ext uri="{FF2B5EF4-FFF2-40B4-BE49-F238E27FC236}">
                <a16:creationId xmlns:a16="http://schemas.microsoft.com/office/drawing/2014/main" id="{600E1E7A-91D8-C6A6-4C48-393236D8BF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hange">
            <a:extLst>
              <a:ext uri="{FF2B5EF4-FFF2-40B4-BE49-F238E27FC236}">
                <a16:creationId xmlns:a16="http://schemas.microsoft.com/office/drawing/2014/main" id="{1F1245A5-56C3-9F62-6A44-C76EBA9E02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ange">
            <a:extLst>
              <a:ext uri="{FF2B5EF4-FFF2-40B4-BE49-F238E27FC236}">
                <a16:creationId xmlns:a16="http://schemas.microsoft.com/office/drawing/2014/main" id="{74D24068-DF32-FFBC-F9EE-7292C084C3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hange">
            <a:extLst>
              <a:ext uri="{FF2B5EF4-FFF2-40B4-BE49-F238E27FC236}">
                <a16:creationId xmlns:a16="http://schemas.microsoft.com/office/drawing/2014/main" id="{70FF8E11-5AA9-BCDA-7102-C715248AF6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ange">
            <a:extLst>
              <a:ext uri="{FF2B5EF4-FFF2-40B4-BE49-F238E27FC236}">
                <a16:creationId xmlns:a16="http://schemas.microsoft.com/office/drawing/2014/main" id="{DD5FB2F4-03C1-A600-4EAC-A9CD12C34A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hange">
            <a:extLst>
              <a:ext uri="{FF2B5EF4-FFF2-40B4-BE49-F238E27FC236}">
                <a16:creationId xmlns:a16="http://schemas.microsoft.com/office/drawing/2014/main" id="{EB0DDFBB-3A16-A1A0-0943-E28ED111F3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ange">
            <a:extLst>
              <a:ext uri="{FF2B5EF4-FFF2-40B4-BE49-F238E27FC236}">
                <a16:creationId xmlns:a16="http://schemas.microsoft.com/office/drawing/2014/main" id="{374025BD-C84F-F067-E9D2-F6C6733CB4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hange">
            <a:extLst>
              <a:ext uri="{FF2B5EF4-FFF2-40B4-BE49-F238E27FC236}">
                <a16:creationId xmlns:a16="http://schemas.microsoft.com/office/drawing/2014/main" id="{F8A418CC-1F02-80CF-FF1A-E01EDB935C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ange">
            <a:extLst>
              <a:ext uri="{FF2B5EF4-FFF2-40B4-BE49-F238E27FC236}">
                <a16:creationId xmlns:a16="http://schemas.microsoft.com/office/drawing/2014/main" id="{224D3F9A-616D-AB68-D42F-5FE977172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hange">
            <a:extLst>
              <a:ext uri="{FF2B5EF4-FFF2-40B4-BE49-F238E27FC236}">
                <a16:creationId xmlns:a16="http://schemas.microsoft.com/office/drawing/2014/main" id="{CD3EFD47-AD56-3615-7507-A7EE0281ED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ange">
            <a:extLst>
              <a:ext uri="{FF2B5EF4-FFF2-40B4-BE49-F238E27FC236}">
                <a16:creationId xmlns:a16="http://schemas.microsoft.com/office/drawing/2014/main" id="{B3697551-4F15-F320-5395-11C7F8F51A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hange">
            <a:extLst>
              <a:ext uri="{FF2B5EF4-FFF2-40B4-BE49-F238E27FC236}">
                <a16:creationId xmlns:a16="http://schemas.microsoft.com/office/drawing/2014/main" id="{5A703CE2-886B-E5D2-67A9-F872A6B591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ange">
            <a:extLst>
              <a:ext uri="{FF2B5EF4-FFF2-40B4-BE49-F238E27FC236}">
                <a16:creationId xmlns:a16="http://schemas.microsoft.com/office/drawing/2014/main" id="{AB8875A6-ED79-8198-B2E3-16C11AF1EC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hange">
            <a:extLst>
              <a:ext uri="{FF2B5EF4-FFF2-40B4-BE49-F238E27FC236}">
                <a16:creationId xmlns:a16="http://schemas.microsoft.com/office/drawing/2014/main" id="{2E265C07-FFA6-F6D6-3ED9-A4DD32E925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ange">
            <a:extLst>
              <a:ext uri="{FF2B5EF4-FFF2-40B4-BE49-F238E27FC236}">
                <a16:creationId xmlns:a16="http://schemas.microsoft.com/office/drawing/2014/main" id="{E905E5DC-548C-D16E-C8BD-818C2ACDDE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2400" cy="15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52280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75885" y="0"/>
            <a:ext cx="5792230" cy="6858000"/>
          </a:xfrm>
          <a:prstGeom prst="rect">
            <a:avLst/>
          </a:prstGeom>
        </p:spPr>
      </p:pic>
    </p:spTree>
    <p:extLst>
      <p:ext uri="{BB962C8B-B14F-4D97-AF65-F5344CB8AC3E}">
        <p14:creationId xmlns:p14="http://schemas.microsoft.com/office/powerpoint/2010/main" val="206439717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9200" y="0"/>
            <a:ext cx="6760029" cy="5915025"/>
          </a:xfrm>
          <a:prstGeom prst="rect">
            <a:avLst/>
          </a:prstGeom>
        </p:spPr>
      </p:pic>
      <p:sp>
        <p:nvSpPr>
          <p:cNvPr id="5" name="TextBox 4"/>
          <p:cNvSpPr txBox="1"/>
          <p:nvPr/>
        </p:nvSpPr>
        <p:spPr>
          <a:xfrm>
            <a:off x="4648200" y="1295400"/>
            <a:ext cx="3276600" cy="126188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3800" dirty="0">
                <a:solidFill>
                  <a:srgbClr val="FFFF00"/>
                </a:solidFill>
                <a:latin typeface="Marker Felt"/>
                <a:cs typeface="Marker Felt"/>
              </a:rPr>
              <a:t>YOUR INTERPRETER!</a:t>
            </a:r>
          </a:p>
        </p:txBody>
      </p:sp>
    </p:spTree>
    <p:extLst>
      <p:ext uri="{BB962C8B-B14F-4D97-AF65-F5344CB8AC3E}">
        <p14:creationId xmlns:p14="http://schemas.microsoft.com/office/powerpoint/2010/main" val="195889253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Exam</a:t>
            </a:r>
          </a:p>
        </p:txBody>
      </p:sp>
      <p:sp>
        <p:nvSpPr>
          <p:cNvPr id="3" name="Content Placeholder 2"/>
          <p:cNvSpPr>
            <a:spLocks noGrp="1"/>
          </p:cNvSpPr>
          <p:nvPr>
            <p:ph idx="1"/>
          </p:nvPr>
        </p:nvSpPr>
        <p:spPr/>
        <p:txBody>
          <a:bodyPr/>
          <a:lstStyle/>
          <a:p>
            <a:r>
              <a:rPr lang="en-US" dirty="0">
                <a:solidFill>
                  <a:srgbClr val="FF0000"/>
                </a:solidFill>
              </a:rPr>
              <a:t>Monday, May 1, 5:30PM.</a:t>
            </a:r>
          </a:p>
          <a:p>
            <a:r>
              <a:rPr lang="en-US" dirty="0"/>
              <a:t>Material will be split somewhat evenly between pre-midterm and post-midterm.  (Possible slight emphasis on post-midterm).</a:t>
            </a:r>
          </a:p>
          <a:p>
            <a:pPr lvl="1"/>
            <a:r>
              <a:rPr lang="en-US" dirty="0">
                <a:solidFill>
                  <a:schemeClr val="accent2"/>
                </a:solidFill>
              </a:rPr>
              <a:t>Including topics on projects and not on projects.</a:t>
            </a:r>
          </a:p>
          <a:p>
            <a:r>
              <a:rPr lang="en-US" dirty="0"/>
              <a:t>You will need to write code (Java, Racket) and English.</a:t>
            </a:r>
          </a:p>
          <a:p>
            <a:endParaRPr lang="en-US" dirty="0"/>
          </a:p>
          <a:p>
            <a:endParaRPr lang="en-US" sz="1000" dirty="0"/>
          </a:p>
          <a:p>
            <a:pPr marL="0" indent="0">
              <a:buNone/>
            </a:pPr>
            <a:endParaRPr lang="en-US" dirty="0"/>
          </a:p>
        </p:txBody>
      </p:sp>
    </p:spTree>
    <p:extLst>
      <p:ext uri="{BB962C8B-B14F-4D97-AF65-F5344CB8AC3E}">
        <p14:creationId xmlns:p14="http://schemas.microsoft.com/office/powerpoint/2010/main" val="17512941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Exam</a:t>
            </a:r>
          </a:p>
        </p:txBody>
      </p:sp>
      <p:sp>
        <p:nvSpPr>
          <p:cNvPr id="3" name="Content Placeholder 2"/>
          <p:cNvSpPr>
            <a:spLocks noGrp="1"/>
          </p:cNvSpPr>
          <p:nvPr>
            <p:ph idx="1"/>
          </p:nvPr>
        </p:nvSpPr>
        <p:spPr/>
        <p:txBody>
          <a:bodyPr/>
          <a:lstStyle/>
          <a:p>
            <a:pPr>
              <a:buNone/>
            </a:pPr>
            <a:r>
              <a:rPr lang="en-US" dirty="0"/>
              <a:t>Topics will be a subset of the following:</a:t>
            </a:r>
          </a:p>
          <a:p>
            <a:r>
              <a:rPr lang="en-US" dirty="0"/>
              <a:t>All the stuff from the midterm (Racket in general, box-and-pointer, closures, recursion/tail-recursion, no mutation, lexical/dynamic scoping)</a:t>
            </a:r>
          </a:p>
          <a:p>
            <a:r>
              <a:rPr lang="en-US" dirty="0"/>
              <a:t>Delayed evaluation, </a:t>
            </a:r>
            <a:r>
              <a:rPr lang="en-US" dirty="0" err="1"/>
              <a:t>thunks</a:t>
            </a:r>
            <a:endParaRPr lang="en-US" dirty="0"/>
          </a:p>
          <a:p>
            <a:r>
              <a:rPr lang="en-US" dirty="0"/>
              <a:t>Streams </a:t>
            </a:r>
          </a:p>
          <a:p>
            <a:r>
              <a:rPr lang="en-US" dirty="0" err="1"/>
              <a:t>Memoization</a:t>
            </a:r>
            <a:endParaRPr lang="en-US" dirty="0"/>
          </a:p>
          <a:p>
            <a:r>
              <a:rPr lang="en-US" dirty="0"/>
              <a:t>Threading</a:t>
            </a:r>
          </a:p>
          <a:p>
            <a:r>
              <a:rPr lang="en-US" dirty="0"/>
              <a:t>Mini-Racket interpreter (and</a:t>
            </a:r>
            <a:br>
              <a:rPr lang="en-US" dirty="0"/>
            </a:br>
            <a:r>
              <a:rPr lang="en-US" dirty="0"/>
              <a:t>interpreters in general)</a:t>
            </a:r>
          </a:p>
        </p:txBody>
      </p:sp>
      <p:sp>
        <p:nvSpPr>
          <p:cNvPr id="4" name="TextBox 3"/>
          <p:cNvSpPr txBox="1"/>
          <p:nvPr/>
        </p:nvSpPr>
        <p:spPr>
          <a:xfrm>
            <a:off x="4724400" y="3657600"/>
            <a:ext cx="3733800" cy="23083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b="0" dirty="0">
                <a:latin typeface="Arial Unicode MS"/>
                <a:cs typeface="Arial Unicode MS"/>
              </a:rPr>
              <a:t>Keys to the game:</a:t>
            </a:r>
          </a:p>
          <a:p>
            <a:r>
              <a:rPr lang="en-US" b="0" dirty="0">
                <a:latin typeface="Arial Unicode MS"/>
                <a:cs typeface="Arial Unicode MS"/>
              </a:rPr>
              <a:t>Know what a topic is, what it's good for, what it's bad for, how to use it, how it relates to other topics, and how to code it.</a:t>
            </a:r>
          </a:p>
        </p:txBody>
      </p:sp>
    </p:spTree>
    <p:extLst>
      <p:ext uri="{BB962C8B-B14F-4D97-AF65-F5344CB8AC3E}">
        <p14:creationId xmlns:p14="http://schemas.microsoft.com/office/powerpoint/2010/main" val="134748151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Victory Lap</a:t>
            </a:r>
          </a:p>
        </p:txBody>
      </p:sp>
      <p:sp>
        <p:nvSpPr>
          <p:cNvPr id="3" name="Content Placeholder 2"/>
          <p:cNvSpPr>
            <a:spLocks noGrp="1"/>
          </p:cNvSpPr>
          <p:nvPr>
            <p:ph idx="1"/>
          </p:nvPr>
        </p:nvSpPr>
        <p:spPr/>
        <p:txBody>
          <a:bodyPr/>
          <a:lstStyle/>
          <a:p>
            <a:pPr>
              <a:buNone/>
            </a:pPr>
            <a:r>
              <a:rPr lang="en-US" dirty="0"/>
              <a:t>A victory lap is an extra trip </a:t>
            </a:r>
          </a:p>
          <a:p>
            <a:pPr>
              <a:buNone/>
            </a:pPr>
            <a:r>
              <a:rPr lang="en-US" dirty="0"/>
              <a:t>around the track</a:t>
            </a:r>
          </a:p>
          <a:p>
            <a:pPr lvl="1"/>
            <a:r>
              <a:rPr lang="en-US" dirty="0"/>
              <a:t>By the exhausted </a:t>
            </a:r>
            <a:br>
              <a:rPr lang="en-US" dirty="0"/>
            </a:br>
            <a:r>
              <a:rPr lang="en-US" dirty="0"/>
              <a:t>victors (us) </a:t>
            </a:r>
            <a:r>
              <a:rPr lang="en-US" dirty="0">
                <a:sym typeface="Wingdings" pitchFamily="2" charset="2"/>
              </a:rPr>
              <a:t></a:t>
            </a:r>
          </a:p>
          <a:p>
            <a:pPr lvl="1"/>
            <a:endParaRPr lang="en-US" dirty="0">
              <a:sym typeface="Wingdings" pitchFamily="2" charset="2"/>
            </a:endParaRPr>
          </a:p>
          <a:p>
            <a:pPr>
              <a:buNone/>
            </a:pPr>
            <a:r>
              <a:rPr lang="en-US" dirty="0">
                <a:sym typeface="Wingdings" pitchFamily="2" charset="2"/>
              </a:rPr>
              <a:t>Review course goals</a:t>
            </a:r>
          </a:p>
          <a:p>
            <a:pPr lvl="1"/>
            <a:r>
              <a:rPr lang="en-US" dirty="0">
                <a:sym typeface="Wingdings" pitchFamily="2" charset="2"/>
              </a:rPr>
              <a:t>See if we met them.</a:t>
            </a:r>
          </a:p>
          <a:p>
            <a:pPr>
              <a:buNone/>
            </a:pPr>
            <a:endParaRPr lang="en-US" dirty="0">
              <a:sym typeface="Wingdings" pitchFamily="2" charset="2"/>
            </a:endParaRPr>
          </a:p>
          <a:p>
            <a:pPr>
              <a:buNone/>
            </a:pPr>
            <a:r>
              <a:rPr lang="en-US" dirty="0">
                <a:sym typeface="Wingdings" pitchFamily="2" charset="2"/>
              </a:rPr>
              <a:t>Some big themes and perspectives</a:t>
            </a:r>
          </a:p>
          <a:p>
            <a:pPr lvl="1"/>
            <a:r>
              <a:rPr lang="en-US" dirty="0">
                <a:sym typeface="Wingdings" pitchFamily="2" charset="2"/>
              </a:rPr>
              <a:t>Stuff for five years from now more than for the final.</a:t>
            </a:r>
          </a:p>
          <a:p>
            <a:pPr marL="0" indent="0">
              <a:buNone/>
            </a:pPr>
            <a:endParaRPr lang="en-US" sz="1000" dirty="0">
              <a:sym typeface="Wingdings" pitchFamily="2" charset="2"/>
            </a:endParaRPr>
          </a:p>
        </p:txBody>
      </p:sp>
      <p:pic>
        <p:nvPicPr>
          <p:cNvPr id="8" name="Picture 7"/>
          <p:cNvPicPr>
            <a:picLocks noChangeAspect="1"/>
          </p:cNvPicPr>
          <p:nvPr/>
        </p:nvPicPr>
        <p:blipFill>
          <a:blip r:embed="rId3"/>
          <a:stretch>
            <a:fillRect/>
          </a:stretch>
        </p:blipFill>
        <p:spPr>
          <a:xfrm>
            <a:off x="4267200" y="533400"/>
            <a:ext cx="4429085" cy="3073400"/>
          </a:xfrm>
          <a:prstGeom prst="rect">
            <a:avLst/>
          </a:prstGeom>
        </p:spPr>
      </p:pic>
    </p:spTree>
    <p:extLst>
      <p:ext uri="{BB962C8B-B14F-4D97-AF65-F5344CB8AC3E}">
        <p14:creationId xmlns:p14="http://schemas.microsoft.com/office/powerpoint/2010/main" val="19067649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p:txBody>
          <a:bodyPr/>
          <a:lstStyle/>
          <a:p>
            <a:r>
              <a:rPr lang="en-US" sz="2400" dirty="0"/>
              <a:t>You all made this a great class!</a:t>
            </a:r>
            <a:endParaRPr lang="en-US" sz="2400" b="1" dirty="0"/>
          </a:p>
          <a:p>
            <a:pPr lvl="1"/>
            <a:r>
              <a:rPr lang="en-US" sz="2400" dirty="0"/>
              <a:t>Great attitude about a very different view of programming.</a:t>
            </a:r>
          </a:p>
          <a:p>
            <a:pPr lvl="1"/>
            <a:r>
              <a:rPr lang="en-US" sz="2400" dirty="0"/>
              <a:t>Good class attendance and questions.</a:t>
            </a:r>
          </a:p>
          <a:p>
            <a:pPr lvl="1"/>
            <a:r>
              <a:rPr lang="en-US" sz="2400" dirty="0"/>
              <a:t>Occasionally laughed at stuff </a:t>
            </a:r>
            <a:r>
              <a:rPr lang="en-US" sz="2400" dirty="0">
                <a:sym typeface="Wingdings" pitchFamily="2" charset="2"/>
              </a:rPr>
              <a:t>.</a:t>
            </a:r>
            <a:br>
              <a:rPr lang="en-US" sz="2400" dirty="0">
                <a:sym typeface="Wingdings" pitchFamily="2" charset="2"/>
              </a:rPr>
            </a:br>
            <a:endParaRPr lang="en-US" sz="2400" dirty="0">
              <a:sym typeface="Wingdings" pitchFamily="2" charset="2"/>
            </a:endParaRPr>
          </a:p>
        </p:txBody>
      </p:sp>
    </p:spTree>
    <p:extLst>
      <p:ext uri="{BB962C8B-B14F-4D97-AF65-F5344CB8AC3E}">
        <p14:creationId xmlns:p14="http://schemas.microsoft.com/office/powerpoint/2010/main" val="6301286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p:txBody>
          <a:bodyPr/>
          <a:lstStyle/>
          <a:p>
            <a:r>
              <a:rPr lang="en-US" sz="2400" dirty="0">
                <a:sym typeface="Wingdings" pitchFamily="2" charset="2"/>
              </a:rPr>
              <a:t>My fourth time teaching this course; not my area of expertise.  (But I had a great time!)</a:t>
            </a:r>
          </a:p>
          <a:p>
            <a:r>
              <a:rPr lang="en-US" sz="2400" dirty="0">
                <a:sym typeface="Wingdings" pitchFamily="2" charset="2"/>
              </a:rPr>
              <a:t>Feedback is appreciated on projects, tests, and their respective difficulty (too hard, too easy, just right?)</a:t>
            </a:r>
            <a:endParaRPr lang="en-US" sz="2400" dirty="0"/>
          </a:p>
        </p:txBody>
      </p:sp>
      <p:pic>
        <p:nvPicPr>
          <p:cNvPr id="4" name="Picture 3"/>
          <p:cNvPicPr>
            <a:picLocks noChangeAspect="1"/>
          </p:cNvPicPr>
          <p:nvPr/>
        </p:nvPicPr>
        <p:blipFill>
          <a:blip r:embed="rId2"/>
          <a:stretch>
            <a:fillRect/>
          </a:stretch>
        </p:blipFill>
        <p:spPr>
          <a:xfrm>
            <a:off x="2209800" y="3352800"/>
            <a:ext cx="4572000" cy="2451100"/>
          </a:xfrm>
          <a:prstGeom prst="rect">
            <a:avLst/>
          </a:prstGeom>
        </p:spPr>
      </p:pic>
    </p:spTree>
    <p:extLst>
      <p:ext uri="{BB962C8B-B14F-4D97-AF65-F5344CB8AC3E}">
        <p14:creationId xmlns:p14="http://schemas.microsoft.com/office/powerpoint/2010/main" val="132963449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Lecture 1]</a:t>
            </a:r>
          </a:p>
        </p:txBody>
      </p:sp>
      <p:sp>
        <p:nvSpPr>
          <p:cNvPr id="3" name="Content Placeholder 2"/>
          <p:cNvSpPr>
            <a:spLocks noGrp="1"/>
          </p:cNvSpPr>
          <p:nvPr>
            <p:ph idx="1"/>
          </p:nvPr>
        </p:nvSpPr>
        <p:spPr>
          <a:xfrm>
            <a:off x="685800" y="1371600"/>
            <a:ext cx="7772400" cy="4648200"/>
          </a:xfrm>
        </p:spPr>
        <p:txBody>
          <a:bodyPr/>
          <a:lstStyle/>
          <a:p>
            <a:pPr marL="0" indent="0">
              <a:buNone/>
            </a:pPr>
            <a:r>
              <a:rPr lang="en-US" dirty="0"/>
              <a:t>We have 14 weeks to learn </a:t>
            </a:r>
            <a:r>
              <a:rPr lang="en-US" i="1" dirty="0"/>
              <a:t>the</a:t>
            </a:r>
            <a:r>
              <a:rPr lang="en-US" dirty="0"/>
              <a:t> </a:t>
            </a:r>
            <a:r>
              <a:rPr lang="en-US" i="1" dirty="0"/>
              <a:t>fundamental concepts</a:t>
            </a:r>
            <a:r>
              <a:rPr lang="en-US" dirty="0"/>
              <a:t> of programming languages.</a:t>
            </a:r>
          </a:p>
          <a:p>
            <a:pPr marL="0" indent="0">
              <a:buNone/>
            </a:pPr>
            <a:endParaRPr lang="en-US" sz="1200" dirty="0"/>
          </a:p>
          <a:p>
            <a:pPr marL="0" indent="0">
              <a:buNone/>
            </a:pPr>
            <a:r>
              <a:rPr lang="en-US" dirty="0"/>
              <a:t>With hard work, patience, and an open mind, this course makes you a much better programmer.</a:t>
            </a:r>
          </a:p>
          <a:p>
            <a:pPr lvl="1"/>
            <a:r>
              <a:rPr lang="en-US" dirty="0"/>
              <a:t>Even in languages we won’t use.</a:t>
            </a:r>
          </a:p>
          <a:p>
            <a:pPr lvl="1"/>
            <a:r>
              <a:rPr lang="en-US" dirty="0"/>
              <a:t>Learn the core ideas around which </a:t>
            </a:r>
            <a:r>
              <a:rPr lang="en-US" i="1" dirty="0"/>
              <a:t>every</a:t>
            </a:r>
            <a:r>
              <a:rPr lang="en-US" dirty="0"/>
              <a:t> language is built, despite countless surface-level differences and variations.</a:t>
            </a:r>
          </a:p>
          <a:p>
            <a:pPr lvl="1"/>
            <a:r>
              <a:rPr lang="en-US" i="1" dirty="0"/>
              <a:t>Poor</a:t>
            </a:r>
            <a:r>
              <a:rPr lang="en-US" dirty="0"/>
              <a:t> course summary: “We learned Racket and Java.”</a:t>
            </a:r>
          </a:p>
          <a:p>
            <a:pPr marL="457200" lvl="1" indent="0">
              <a:buNone/>
            </a:pPr>
            <a:endParaRPr lang="en-US" sz="1200" dirty="0"/>
          </a:p>
        </p:txBody>
      </p:sp>
    </p:spTree>
    <p:extLst>
      <p:ext uri="{BB962C8B-B14F-4D97-AF65-F5344CB8AC3E}">
        <p14:creationId xmlns:p14="http://schemas.microsoft.com/office/powerpoint/2010/main" val="15557323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Lecture 1]</a:t>
            </a:r>
          </a:p>
        </p:txBody>
      </p:sp>
      <p:sp>
        <p:nvSpPr>
          <p:cNvPr id="3" name="Content Placeholder 2"/>
          <p:cNvSpPr>
            <a:spLocks noGrp="1"/>
          </p:cNvSpPr>
          <p:nvPr>
            <p:ph idx="1"/>
          </p:nvPr>
        </p:nvSpPr>
        <p:spPr/>
        <p:txBody>
          <a:bodyPr/>
          <a:lstStyle/>
          <a:p>
            <a:r>
              <a:rPr lang="en-US" dirty="0"/>
              <a:t>Focus on the essential concepts relevant in any programming language.</a:t>
            </a:r>
          </a:p>
          <a:p>
            <a:pPr lvl="1"/>
            <a:r>
              <a:rPr lang="en-US" dirty="0"/>
              <a:t>See how these pieces fit together.</a:t>
            </a:r>
          </a:p>
          <a:p>
            <a:endParaRPr lang="en-US" sz="1000" dirty="0"/>
          </a:p>
          <a:p>
            <a:r>
              <a:rPr lang="en-US" dirty="0"/>
              <a:t>Use Racket and Java (possibly others) because:</a:t>
            </a:r>
          </a:p>
          <a:p>
            <a:pPr lvl="1"/>
            <a:r>
              <a:rPr lang="en-US" dirty="0"/>
              <a:t>They let many of the concepts “shine.”</a:t>
            </a:r>
          </a:p>
          <a:p>
            <a:pPr lvl="1"/>
            <a:r>
              <a:rPr lang="en-US" dirty="0"/>
              <a:t>Using multiple languages shows how the same concept can “look different” or actually be slightly different in another language.</a:t>
            </a:r>
            <a:br>
              <a:rPr lang="en-US" dirty="0"/>
            </a:br>
            <a:endParaRPr lang="en-US" sz="1000" dirty="0"/>
          </a:p>
          <a:p>
            <a:r>
              <a:rPr lang="en-US" dirty="0"/>
              <a:t>A big focus on </a:t>
            </a:r>
            <a:r>
              <a:rPr lang="en-US" i="1" dirty="0"/>
              <a:t>functional programming</a:t>
            </a:r>
          </a:p>
          <a:p>
            <a:pPr lvl="1"/>
            <a:r>
              <a:rPr lang="en-US" dirty="0"/>
              <a:t>No </a:t>
            </a:r>
            <a:r>
              <a:rPr lang="en-US" i="1" dirty="0"/>
              <a:t>mutation</a:t>
            </a:r>
            <a:r>
              <a:rPr lang="en-US" dirty="0"/>
              <a:t> (assignment statements) (!)</a:t>
            </a:r>
          </a:p>
          <a:p>
            <a:pPr lvl="1"/>
            <a:r>
              <a:rPr lang="en-US" dirty="0"/>
              <a:t>No loops! Only recursion!</a:t>
            </a:r>
          </a:p>
          <a:p>
            <a:pPr lvl="1"/>
            <a:r>
              <a:rPr lang="en-US" dirty="0"/>
              <a:t>Using </a:t>
            </a:r>
            <a:r>
              <a:rPr lang="en-US" i="1" dirty="0"/>
              <a:t>first-class functions</a:t>
            </a:r>
            <a:r>
              <a:rPr lang="en-US" dirty="0"/>
              <a:t> (can’t explain that yet).</a:t>
            </a:r>
          </a:p>
          <a:p>
            <a:pPr marL="457200" lvl="1" indent="0">
              <a:buNone/>
            </a:pPr>
            <a:endParaRPr lang="en-US" dirty="0"/>
          </a:p>
        </p:txBody>
      </p:sp>
    </p:spTree>
    <p:extLst>
      <p:ext uri="{BB962C8B-B14F-4D97-AF65-F5344CB8AC3E}">
        <p14:creationId xmlns:p14="http://schemas.microsoft.com/office/powerpoint/2010/main" val="6098942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dan_design_template">
  <a:themeElements>
    <a:clrScheme name="dan_design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an_design_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n_design_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n_design_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n_design_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n_design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n_design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n_design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102195</TotalTime>
  <Words>1388</Words>
  <Application>Microsoft Macintosh PowerPoint</Application>
  <PresentationFormat>On-screen Show (4:3)</PresentationFormat>
  <Paragraphs>152</Paragraphs>
  <Slides>27</Slides>
  <Notes>4</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 Unicode MS</vt:lpstr>
      <vt:lpstr>Arial</vt:lpstr>
      <vt:lpstr>Calibri</vt:lpstr>
      <vt:lpstr>Calibri Light</vt:lpstr>
      <vt:lpstr>Marker Felt</vt:lpstr>
      <vt:lpstr>Times New Roman</vt:lpstr>
      <vt:lpstr>dan_design_template</vt:lpstr>
      <vt:lpstr>CS 360  Programming Languages Victory Lap</vt:lpstr>
      <vt:lpstr>PowerPoint Presentation</vt:lpstr>
      <vt:lpstr>Final Exam</vt:lpstr>
      <vt:lpstr>Final Exam</vt:lpstr>
      <vt:lpstr>Victory Lap</vt:lpstr>
      <vt:lpstr>Thank you!</vt:lpstr>
      <vt:lpstr>Thank you!</vt:lpstr>
      <vt:lpstr>[From Lecture 1]</vt:lpstr>
      <vt:lpstr>[From Lecture 1]</vt:lpstr>
      <vt:lpstr>[From Lecture 1]</vt:lpstr>
      <vt:lpstr>[From motivation lecture]</vt:lpstr>
      <vt:lpstr>[From motivation lecture]</vt:lpstr>
      <vt:lpstr>[From motivation lecture]</vt:lpstr>
      <vt:lpstr>Benefits of No Mutation</vt:lpstr>
      <vt:lpstr>Some other highlights</vt:lpstr>
      <vt:lpstr>From the syllabus</vt:lpstr>
      <vt:lpstr>From the "so-called experts" </vt:lpstr>
      <vt:lpstr>PowerPoint Presentation</vt:lpstr>
      <vt:lpstr>PL/Object-Oriented Programming</vt:lpstr>
      <vt:lpstr>PL/Functional Programming</vt:lpstr>
      <vt:lpstr>PL/Event-Driven and Reactive Programming</vt:lpstr>
      <vt:lpstr>PL/Basic Type Systems</vt:lpstr>
      <vt:lpstr>Not bad</vt:lpstr>
      <vt:lpstr>What next?</vt:lpstr>
      <vt:lpstr>PowerPoint Presentation</vt:lpstr>
      <vt:lpstr>PowerPoint Presentation</vt:lpstr>
      <vt:lpstr>PowerPoint Presentation</vt:lpstr>
    </vt:vector>
  </TitlesOfParts>
  <Company>UW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Languages &amp;  Software Engineering</dc:title>
  <dc:creator>Dan Grossman</dc:creator>
  <cp:lastModifiedBy>Kirlin_Phillip</cp:lastModifiedBy>
  <cp:revision>972</cp:revision>
  <cp:lastPrinted>2017-10-10T17:20:40Z</cp:lastPrinted>
  <dcterms:created xsi:type="dcterms:W3CDTF">2009-03-13T20:43:19Z</dcterms:created>
  <dcterms:modified xsi:type="dcterms:W3CDTF">2023-04-30T18:08:34Z</dcterms:modified>
</cp:coreProperties>
</file>